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8"/>
  </p:handoutMasterIdLst>
  <p:sldIdLst>
    <p:sldId id="256" r:id="rId2"/>
    <p:sldId id="276" r:id="rId3"/>
    <p:sldId id="257" r:id="rId4"/>
    <p:sldId id="277" r:id="rId5"/>
    <p:sldId id="278" r:id="rId6"/>
    <p:sldId id="274" r:id="rId7"/>
    <p:sldId id="273" r:id="rId8"/>
    <p:sldId id="271" r:id="rId9"/>
    <p:sldId id="272" r:id="rId10"/>
    <p:sldId id="258" r:id="rId11"/>
    <p:sldId id="279" r:id="rId12"/>
    <p:sldId id="280" r:id="rId13"/>
    <p:sldId id="281" r:id="rId14"/>
    <p:sldId id="282" r:id="rId15"/>
    <p:sldId id="269" r:id="rId16"/>
    <p:sldId id="270" r:id="rId17"/>
    <p:sldId id="275" r:id="rId18"/>
    <p:sldId id="259" r:id="rId19"/>
    <p:sldId id="260" r:id="rId20"/>
    <p:sldId id="261" r:id="rId21"/>
    <p:sldId id="264" r:id="rId22"/>
    <p:sldId id="263" r:id="rId23"/>
    <p:sldId id="262" r:id="rId24"/>
    <p:sldId id="265" r:id="rId25"/>
    <p:sldId id="267" r:id="rId26"/>
    <p:sldId id="283" r:id="rId2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6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9939" name="Rectangle 3"/>
          <p:cNvSpPr>
            <a:spLocks noGrp="1" noChangeArrowheads="1"/>
          </p:cNvSpPr>
          <p:nvPr>
            <p:ph type="dt" sz="quarter" idx="1"/>
          </p:nvPr>
        </p:nvSpPr>
        <p:spPr bwMode="auto">
          <a:xfrm>
            <a:off x="3970938"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9156328F-6E20-4FA3-BB03-EC6F55FA0386}" type="datetimeFigureOut">
              <a:rPr lang="en-US"/>
              <a:pPr/>
              <a:t>8/17/2016</a:t>
            </a:fld>
            <a:endParaRPr lang="en-US"/>
          </a:p>
        </p:txBody>
      </p:sp>
      <p:sp>
        <p:nvSpPr>
          <p:cNvPr id="39940" name="Rectangle 4"/>
          <p:cNvSpPr>
            <a:spLocks noGrp="1" noChangeArrowheads="1"/>
          </p:cNvSpPr>
          <p:nvPr>
            <p:ph type="ftr" sz="quarter" idx="2"/>
          </p:nvPr>
        </p:nvSpPr>
        <p:spPr bwMode="auto">
          <a:xfrm>
            <a:off x="0"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9941" name="Rectangle 5"/>
          <p:cNvSpPr>
            <a:spLocks noGrp="1" noChangeArrowheads="1"/>
          </p:cNvSpPr>
          <p:nvPr>
            <p:ph type="sldNum" sz="quarter" idx="3"/>
          </p:nvPr>
        </p:nvSpPr>
        <p:spPr bwMode="auto">
          <a:xfrm>
            <a:off x="3970938" y="8829675"/>
            <a:ext cx="303784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CE4C711-2DA8-45BF-8DE3-714DDD31B5A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23EECEC-17F6-4FAF-B790-7DAF0391A922}" type="datetimeFigureOut">
              <a:rPr lang="en-US"/>
              <a:pPr>
                <a:defRPr/>
              </a:pPr>
              <a:t>8/17/2016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700CCF5-9789-467A-8500-588E86451D8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0A89E0C-8D91-4B17-AE96-29B65488F32C}" type="datetimeFigureOut">
              <a:rPr lang="en-US"/>
              <a:pPr>
                <a:defRPr/>
              </a:pPr>
              <a:t>8/17/2016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F4089BD-E1B6-4997-B4E1-7C0F568D0AE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A9E0CF4-E99C-4619-81C7-1510148471DF}" type="datetimeFigureOut">
              <a:rPr lang="en-US"/>
              <a:pPr>
                <a:defRPr/>
              </a:pPr>
              <a:t>8/17/2016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D178D13-5432-4BC5-9F25-C5DCFA13C2A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42AE274-BA2F-4966-BA3E-5D63AFC198C2}" type="datetimeFigureOut">
              <a:rPr lang="en-US"/>
              <a:pPr>
                <a:defRPr/>
              </a:pPr>
              <a:t>8/17/2016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FFC348-A6B7-4C6F-8FC8-FE9102746A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BC037A2-D2DD-4F60-BA81-953FCDCDF927}" type="datetimeFigureOut">
              <a:rPr lang="en-US"/>
              <a:pPr>
                <a:defRPr/>
              </a:pPr>
              <a:t>8/17/2016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E7AD7E-5504-4D02-9FAF-98A9609CE7F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60C923A-9878-4BD6-AF80-D07D7DF6B7FD}" type="datetimeFigureOut">
              <a:rPr lang="en-US"/>
              <a:pPr>
                <a:defRPr/>
              </a:pPr>
              <a:t>8/17/2016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67ECF79-E2A0-4A75-A794-F63F6FDD923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F0A64A8-7D3B-449E-B266-4300AEAA82BC}" type="datetimeFigureOut">
              <a:rPr lang="en-US"/>
              <a:pPr>
                <a:defRPr/>
              </a:pPr>
              <a:t>8/17/2016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2318B26-4561-4B19-A105-AF7E40E9A0C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12DA1D1-5483-490E-ABEB-E58BAC274977}" type="datetimeFigureOut">
              <a:rPr lang="en-US"/>
              <a:pPr>
                <a:defRPr/>
              </a:pPr>
              <a:t>8/17/2016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FFD43A5-D19D-4DDF-9752-462642E79FA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5E9063E-A6C7-4BDD-870B-0D019864DCC2}" type="datetimeFigureOut">
              <a:rPr lang="en-US"/>
              <a:pPr>
                <a:defRPr/>
              </a:pPr>
              <a:t>8/17/2016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A7ABEB-4BD8-49EA-9BF0-388C8CF44CD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A684FD8-D5FC-482C-87C6-678AC6D4634B}" type="datetimeFigureOut">
              <a:rPr lang="en-US"/>
              <a:pPr>
                <a:defRPr/>
              </a:pPr>
              <a:t>8/17/2016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3A5BC9-1666-4C99-9D8C-05B2254B567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53F9EEE-DDBE-44D6-9BB7-D37FA3781A64}" type="datetimeFigureOut">
              <a:rPr lang="en-US"/>
              <a:pPr>
                <a:defRPr/>
              </a:pPr>
              <a:t>8/17/2016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AFE5A48-A79C-456B-BD13-C449114E6B2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4C30776-627E-4DDD-A485-A795CFF602EC}" type="datetimeFigureOut">
              <a:rPr lang="en-US"/>
              <a:pPr>
                <a:defRPr/>
              </a:pPr>
              <a:t>8/17/2016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819B5EB-1F2F-4D56-A597-07B28E1A3FF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1j6YA03hm4k&amp;feature=related" TargetMode="External"/><Relationship Id="rId2" Type="http://schemas.openxmlformats.org/officeDocument/2006/relationships/hyperlink" Target="http://www.youtube.com/watch?v=pt6vuJj6ySs&amp;feature=related"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971800"/>
            <a:ext cx="6400800" cy="1752600"/>
          </a:xfrm>
        </p:spPr>
        <p:txBody>
          <a:bodyPr rtlCol="0">
            <a:normAutofit/>
          </a:bodyPr>
          <a:lstStyle/>
          <a:p>
            <a:pPr eaLnBrk="1" fontAlgn="auto" hangingPunct="1">
              <a:spcAft>
                <a:spcPts val="0"/>
              </a:spcAft>
              <a:buFont typeface="Arial" pitchFamily="34" charset="0"/>
              <a:buNone/>
              <a:defRPr/>
            </a:pPr>
            <a:r>
              <a:rPr lang="en-US" dirty="0" smtClean="0"/>
              <a:t>What is it? </a:t>
            </a:r>
          </a:p>
          <a:p>
            <a:pPr eaLnBrk="1" fontAlgn="auto" hangingPunct="1">
              <a:spcAft>
                <a:spcPts val="0"/>
              </a:spcAft>
              <a:buFont typeface="Arial" pitchFamily="34" charset="0"/>
              <a:buNone/>
              <a:defRPr/>
            </a:pPr>
            <a:r>
              <a:rPr lang="en-US" dirty="0" smtClean="0"/>
              <a:t>What can you do about it?</a:t>
            </a:r>
            <a:endParaRPr lang="en-US" dirty="0"/>
          </a:p>
        </p:txBody>
      </p:sp>
      <p:sp>
        <p:nvSpPr>
          <p:cNvPr id="5" name="Rectangle 4"/>
          <p:cNvSpPr/>
          <p:nvPr/>
        </p:nvSpPr>
        <p:spPr>
          <a:xfrm>
            <a:off x="1066800" y="1600200"/>
            <a:ext cx="7162800" cy="1477328"/>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9000" b="1" dirty="0">
                <a:ln w="11430"/>
                <a:effectLst>
                  <a:outerShdw blurRad="50800" dist="39000" dir="5460000" algn="tl">
                    <a:srgbClr val="000000">
                      <a:alpha val="38000"/>
                    </a:srgbClr>
                  </a:outerShdw>
                </a:effectLst>
                <a:latin typeface="+mn-lt"/>
                <a:cs typeface="+mn-cs"/>
              </a:rPr>
              <a:t>Bullying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304800"/>
            <a:ext cx="8229600" cy="1143000"/>
          </a:xfrm>
        </p:spPr>
        <p:txBody>
          <a:bodyPr/>
          <a:lstStyle/>
          <a:p>
            <a:pPr eaLnBrk="1" hangingPunct="1"/>
            <a:r>
              <a:rPr lang="en-US" smtClean="0"/>
              <a:t>Types of Bullying</a:t>
            </a:r>
          </a:p>
        </p:txBody>
      </p:sp>
      <p:sp>
        <p:nvSpPr>
          <p:cNvPr id="3" name="Content Placeholder 2"/>
          <p:cNvSpPr>
            <a:spLocks noGrp="1"/>
          </p:cNvSpPr>
          <p:nvPr>
            <p:ph idx="1"/>
          </p:nvPr>
        </p:nvSpPr>
        <p:spPr>
          <a:xfrm>
            <a:off x="0" y="1219200"/>
            <a:ext cx="8229600" cy="5029200"/>
          </a:xfrm>
        </p:spPr>
        <p:txBody>
          <a:bodyPr/>
          <a:lstStyle/>
          <a:p>
            <a:pPr eaLnBrk="1" hangingPunct="1"/>
            <a:r>
              <a:rPr lang="en-US" b="1" smtClean="0"/>
              <a:t>Physical</a:t>
            </a:r>
            <a:endParaRPr lang="en-US" smtClean="0"/>
          </a:p>
          <a:p>
            <a:pPr eaLnBrk="1" hangingPunct="1"/>
            <a:r>
              <a:rPr lang="en-US" b="1" smtClean="0"/>
              <a:t>Verbal</a:t>
            </a:r>
            <a:endParaRPr lang="en-US" smtClean="0"/>
          </a:p>
          <a:p>
            <a:pPr eaLnBrk="1" hangingPunct="1"/>
            <a:r>
              <a:rPr lang="en-US" b="1" smtClean="0"/>
              <a:t> Social / Relational</a:t>
            </a:r>
          </a:p>
          <a:p>
            <a:pPr eaLnBrk="1" hangingPunct="1"/>
            <a:r>
              <a:rPr lang="en-US" b="1" smtClean="0"/>
              <a:t>Electronic / Written Communication</a:t>
            </a:r>
          </a:p>
          <a:p>
            <a:pPr eaLnBrk="1" hangingPunct="1"/>
            <a:endParaRPr lang="en-US" smtClean="0"/>
          </a:p>
        </p:txBody>
      </p:sp>
      <p:pic>
        <p:nvPicPr>
          <p:cNvPr id="2050" name="Picture 2" descr="C:\Users\cjacques\AppData\Local\Microsoft\Windows\Temporary Internet Files\Content.IE5\AIFA1O40\MP900448468[1].jpg"/>
          <p:cNvPicPr>
            <a:picLocks noChangeAspect="1" noChangeArrowheads="1"/>
          </p:cNvPicPr>
          <p:nvPr/>
        </p:nvPicPr>
        <p:blipFill>
          <a:blip r:embed="rId2"/>
          <a:srcRect/>
          <a:stretch>
            <a:fillRect/>
          </a:stretch>
        </p:blipFill>
        <p:spPr bwMode="auto">
          <a:xfrm>
            <a:off x="6629400" y="4552950"/>
            <a:ext cx="2514600" cy="2146300"/>
          </a:xfrm>
          <a:prstGeom prst="rect">
            <a:avLst/>
          </a:prstGeom>
          <a:noFill/>
          <a:ln w="9525">
            <a:noFill/>
            <a:miter lim="800000"/>
            <a:headEnd/>
            <a:tailEnd/>
          </a:ln>
        </p:spPr>
      </p:pic>
      <p:pic>
        <p:nvPicPr>
          <p:cNvPr id="2053" name="Picture 5" descr="C:\Users\cjacques\AppData\Local\Microsoft\Windows\Temporary Internet Files\Content.IE5\OCX0DSDR\MP900442223[1].jpg"/>
          <p:cNvPicPr>
            <a:picLocks noChangeAspect="1" noChangeArrowheads="1"/>
          </p:cNvPicPr>
          <p:nvPr/>
        </p:nvPicPr>
        <p:blipFill>
          <a:blip r:embed="rId3"/>
          <a:srcRect/>
          <a:stretch>
            <a:fillRect/>
          </a:stretch>
        </p:blipFill>
        <p:spPr bwMode="auto">
          <a:xfrm>
            <a:off x="762000" y="4572000"/>
            <a:ext cx="3124200" cy="2082800"/>
          </a:xfrm>
          <a:prstGeom prst="rect">
            <a:avLst/>
          </a:prstGeom>
          <a:noFill/>
          <a:ln w="9525">
            <a:noFill/>
            <a:miter lim="800000"/>
            <a:headEnd/>
            <a:tailEnd/>
          </a:ln>
        </p:spPr>
      </p:pic>
      <p:pic>
        <p:nvPicPr>
          <p:cNvPr id="2056" name="Picture 8" descr="C:\Users\cjacques\AppData\Local\Microsoft\Windows\Temporary Internet Files\Content.IE5\OCX0DSDR\MP900442445[1].jpg"/>
          <p:cNvPicPr>
            <a:picLocks noChangeAspect="1" noChangeArrowheads="1"/>
          </p:cNvPicPr>
          <p:nvPr/>
        </p:nvPicPr>
        <p:blipFill>
          <a:blip r:embed="rId4"/>
          <a:srcRect/>
          <a:stretch>
            <a:fillRect/>
          </a:stretch>
        </p:blipFill>
        <p:spPr bwMode="auto">
          <a:xfrm>
            <a:off x="6629400" y="1143000"/>
            <a:ext cx="2514600" cy="2247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56"/>
                                        </p:tgtEl>
                                        <p:attrNameLst>
                                          <p:attrName>style.visibility</p:attrName>
                                        </p:attrNameLst>
                                      </p:cBhvr>
                                      <p:to>
                                        <p:strVal val="visible"/>
                                      </p:to>
                                    </p:set>
                                    <p:anim calcmode="lin" valueType="num">
                                      <p:cBhvr additive="base">
                                        <p:cTn id="11" dur="500" fill="hold"/>
                                        <p:tgtEl>
                                          <p:spTgt spid="2056"/>
                                        </p:tgtEl>
                                        <p:attrNameLst>
                                          <p:attrName>ppt_x</p:attrName>
                                        </p:attrNameLst>
                                      </p:cBhvr>
                                      <p:tavLst>
                                        <p:tav tm="0">
                                          <p:val>
                                            <p:strVal val="#ppt_x"/>
                                          </p:val>
                                        </p:tav>
                                        <p:tav tm="100000">
                                          <p:val>
                                            <p:strVal val="#ppt_x"/>
                                          </p:val>
                                        </p:tav>
                                      </p:tavLst>
                                    </p:anim>
                                    <p:anim calcmode="lin" valueType="num">
                                      <p:cBhvr additive="base">
                                        <p:cTn id="12" dur="500" fill="hold"/>
                                        <p:tgtEl>
                                          <p:spTgt spid="205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additive="base">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053"/>
                                        </p:tgtEl>
                                        <p:attrNameLst>
                                          <p:attrName>style.visibility</p:attrName>
                                        </p:attrNameLst>
                                      </p:cBhvr>
                                      <p:to>
                                        <p:strVal val="visible"/>
                                      </p:to>
                                    </p:set>
                                    <p:anim calcmode="lin" valueType="num">
                                      <p:cBhvr additive="base">
                                        <p:cTn id="31" dur="500" fill="hold"/>
                                        <p:tgtEl>
                                          <p:spTgt spid="2053"/>
                                        </p:tgtEl>
                                        <p:attrNameLst>
                                          <p:attrName>ppt_x</p:attrName>
                                        </p:attrNameLst>
                                      </p:cBhvr>
                                      <p:tavLst>
                                        <p:tav tm="0">
                                          <p:val>
                                            <p:strVal val="#ppt_x"/>
                                          </p:val>
                                        </p:tav>
                                        <p:tav tm="100000">
                                          <p:val>
                                            <p:strVal val="#ppt_x"/>
                                          </p:val>
                                        </p:tav>
                                      </p:tavLst>
                                    </p:anim>
                                    <p:anim calcmode="lin" valueType="num">
                                      <p:cBhvr additive="base">
                                        <p:cTn id="32" dur="500" fill="hold"/>
                                        <p:tgtEl>
                                          <p:spTgt spid="205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50"/>
                                        </p:tgtEl>
                                        <p:attrNameLst>
                                          <p:attrName>style.visibility</p:attrName>
                                        </p:attrNameLst>
                                      </p:cBhvr>
                                      <p:to>
                                        <p:strVal val="visible"/>
                                      </p:to>
                                    </p:set>
                                    <p:anim calcmode="lin" valueType="num">
                                      <p:cBhvr additive="base">
                                        <p:cTn id="37" dur="500" fill="hold"/>
                                        <p:tgtEl>
                                          <p:spTgt spid="2050"/>
                                        </p:tgtEl>
                                        <p:attrNameLst>
                                          <p:attrName>ppt_x</p:attrName>
                                        </p:attrNameLst>
                                      </p:cBhvr>
                                      <p:tavLst>
                                        <p:tav tm="0">
                                          <p:val>
                                            <p:strVal val="#ppt_x"/>
                                          </p:val>
                                        </p:tav>
                                        <p:tav tm="100000">
                                          <p:val>
                                            <p:strVal val="#ppt_x"/>
                                          </p:val>
                                        </p:tav>
                                      </p:tavLst>
                                    </p:anim>
                                    <p:anim calcmode="lin" valueType="num">
                                      <p:cBhvr additive="base">
                                        <p:cTn id="3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p:txBody>
          <a:bodyPr/>
          <a:lstStyle/>
          <a:p>
            <a:r>
              <a:rPr lang="en-US" smtClean="0"/>
              <a:t>Physical Bullying</a:t>
            </a:r>
          </a:p>
        </p:txBody>
      </p:sp>
      <p:sp>
        <p:nvSpPr>
          <p:cNvPr id="23554" name="Rectangle 3"/>
          <p:cNvSpPr>
            <a:spLocks noGrp="1"/>
          </p:cNvSpPr>
          <p:nvPr>
            <p:ph type="body" idx="1"/>
          </p:nvPr>
        </p:nvSpPr>
        <p:spPr/>
        <p:txBody>
          <a:bodyPr/>
          <a:lstStyle/>
          <a:p>
            <a:r>
              <a:rPr lang="en-US" smtClean="0"/>
              <a:t>involves hurting a person’s body or possessions. It includes hitting/ kicking/ punching, spitting, tripping or pushing, taking or breaking someone’s things, and making mean or rude hand gestures.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p:txBody>
          <a:bodyPr/>
          <a:lstStyle/>
          <a:p>
            <a:r>
              <a:rPr lang="en-US" smtClean="0"/>
              <a:t>Verbal Bullying</a:t>
            </a:r>
          </a:p>
        </p:txBody>
      </p:sp>
      <p:sp>
        <p:nvSpPr>
          <p:cNvPr id="24578" name="Rectangle 3"/>
          <p:cNvSpPr>
            <a:spLocks noGrp="1"/>
          </p:cNvSpPr>
          <p:nvPr>
            <p:ph type="body" idx="1"/>
          </p:nvPr>
        </p:nvSpPr>
        <p:spPr/>
        <p:txBody>
          <a:bodyPr/>
          <a:lstStyle/>
          <a:p>
            <a:r>
              <a:rPr lang="en-US" smtClean="0"/>
              <a:t>involves saying mean things. It can include teasing, name-calling, inappropriate sexual comments, taunting, or threatening to cause harm.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p:cNvSpPr>
          <p:nvPr>
            <p:ph type="title"/>
          </p:nvPr>
        </p:nvSpPr>
        <p:spPr/>
        <p:txBody>
          <a:bodyPr/>
          <a:lstStyle/>
          <a:p>
            <a:r>
              <a:rPr lang="en-US" smtClean="0"/>
              <a:t>Social / Relational Bullying</a:t>
            </a:r>
          </a:p>
        </p:txBody>
      </p:sp>
      <p:sp>
        <p:nvSpPr>
          <p:cNvPr id="25602" name="Rectangle 3"/>
          <p:cNvSpPr>
            <a:spLocks noGrp="1"/>
          </p:cNvSpPr>
          <p:nvPr>
            <p:ph type="body" idx="1"/>
          </p:nvPr>
        </p:nvSpPr>
        <p:spPr/>
        <p:txBody>
          <a:bodyPr/>
          <a:lstStyle/>
          <a:p>
            <a:r>
              <a:rPr lang="en-US" smtClean="0"/>
              <a:t>involves hurting someone’s reputation or relationships. Social bullying involves telling other children not to be friends with someone, leaving someone out on purpose, spreading rumors about someone, or embarrassing someone in public.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p:nvPr>
        </p:nvSpPr>
        <p:spPr/>
        <p:txBody>
          <a:bodyPr/>
          <a:lstStyle/>
          <a:p>
            <a:r>
              <a:rPr lang="en-US" smtClean="0"/>
              <a:t>Electronic/Written Communication</a:t>
            </a:r>
          </a:p>
        </p:txBody>
      </p:sp>
      <p:sp>
        <p:nvSpPr>
          <p:cNvPr id="26626" name="Rectangle 3"/>
          <p:cNvSpPr>
            <a:spLocks noGrp="1"/>
          </p:cNvSpPr>
          <p:nvPr>
            <p:ph type="body" idx="1"/>
          </p:nvPr>
        </p:nvSpPr>
        <p:spPr/>
        <p:txBody>
          <a:bodyPr/>
          <a:lstStyle/>
          <a:p>
            <a:r>
              <a:rPr lang="en-US" smtClean="0"/>
              <a:t>involves cyber-bullying, collective or group note writing, any bullying undertaken through the use of electronic devices (computer, cell phones).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eaLnBrk="1" hangingPunct="1"/>
            <a:r>
              <a:rPr lang="en-US" smtClean="0"/>
              <a:t>Cyberbullying </a:t>
            </a:r>
          </a:p>
        </p:txBody>
      </p:sp>
      <p:sp>
        <p:nvSpPr>
          <p:cNvPr id="3" name="Content Placeholder 2"/>
          <p:cNvSpPr>
            <a:spLocks noGrp="1"/>
          </p:cNvSpPr>
          <p:nvPr>
            <p:ph idx="1"/>
          </p:nvPr>
        </p:nvSpPr>
        <p:spPr>
          <a:xfrm>
            <a:off x="609600" y="1524000"/>
            <a:ext cx="8229600" cy="5334000"/>
          </a:xfrm>
        </p:spPr>
        <p:txBody>
          <a:bodyPr/>
          <a:lstStyle/>
          <a:p>
            <a:pPr eaLnBrk="1" hangingPunct="1"/>
            <a:r>
              <a:rPr lang="en-US" smtClean="0"/>
              <a:t>Definition</a:t>
            </a:r>
          </a:p>
          <a:p>
            <a:pPr lvl="1" eaLnBrk="1" hangingPunct="1"/>
            <a:r>
              <a:rPr lang="en-US" smtClean="0"/>
              <a:t>When technology is used to bully others</a:t>
            </a:r>
          </a:p>
          <a:p>
            <a:pPr lvl="1" eaLnBrk="1" hangingPunct="1"/>
            <a:r>
              <a:rPr lang="en-US" smtClean="0"/>
              <a:t>It is ILLEGAL (against the law)</a:t>
            </a:r>
          </a:p>
          <a:p>
            <a:pPr eaLnBrk="1" hangingPunct="1"/>
            <a:r>
              <a:rPr lang="en-US" smtClean="0"/>
              <a:t>Methods:  </a:t>
            </a:r>
          </a:p>
          <a:p>
            <a:pPr eaLnBrk="1" hangingPunct="1">
              <a:buFont typeface="Arial" charset="0"/>
              <a:buNone/>
            </a:pPr>
            <a:r>
              <a:rPr lang="en-US" smtClean="0"/>
              <a:t>		</a:t>
            </a:r>
            <a:r>
              <a:rPr lang="en-US" sz="2400" smtClean="0"/>
              <a:t>-e-mail</a:t>
            </a:r>
          </a:p>
          <a:p>
            <a:pPr eaLnBrk="1" hangingPunct="1">
              <a:buFont typeface="Arial" charset="0"/>
              <a:buNone/>
            </a:pPr>
            <a:r>
              <a:rPr lang="en-US" sz="2400" smtClean="0"/>
              <a:t>		-instant messaging (im)</a:t>
            </a:r>
          </a:p>
          <a:p>
            <a:pPr eaLnBrk="1" hangingPunct="1">
              <a:buFont typeface="Arial" charset="0"/>
              <a:buNone/>
            </a:pPr>
            <a:r>
              <a:rPr lang="en-US" sz="2400" smtClean="0"/>
              <a:t>		-text</a:t>
            </a:r>
          </a:p>
          <a:p>
            <a:pPr eaLnBrk="1" hangingPunct="1">
              <a:buFont typeface="Arial" charset="0"/>
              <a:buNone/>
            </a:pPr>
            <a:r>
              <a:rPr lang="en-US" sz="2400" smtClean="0"/>
              <a:t>		- social networking sites (Facebook, etc) 	</a:t>
            </a:r>
          </a:p>
          <a:p>
            <a:pPr eaLnBrk="1" hangingPunct="1">
              <a:buFont typeface="Arial" charset="0"/>
              <a:buNone/>
            </a:pPr>
            <a:r>
              <a:rPr lang="en-US" sz="2400" smtClean="0"/>
              <a:t>		-web pages</a:t>
            </a:r>
          </a:p>
          <a:p>
            <a:pPr eaLnBrk="1" hangingPunct="1">
              <a:buFont typeface="Arial" charset="0"/>
              <a:buNone/>
            </a:pPr>
            <a:r>
              <a:rPr lang="en-US" sz="2400" smtClean="0"/>
              <a:t>		- blogs</a:t>
            </a:r>
          </a:p>
          <a:p>
            <a:pPr eaLnBrk="1" hangingPunct="1">
              <a:buFont typeface="Arial" charset="0"/>
              <a:buNone/>
            </a:pPr>
            <a:r>
              <a:rPr lang="en-US" sz="2400" smtClean="0"/>
              <a:t>		- chat rooms</a:t>
            </a:r>
          </a:p>
          <a:p>
            <a:pPr eaLnBrk="1" hangingPunct="1">
              <a:buFont typeface="Arial" charset="0"/>
              <a:buNone/>
            </a:pPr>
            <a:endParaRPr lang="en-US" sz="2400" smtClean="0"/>
          </a:p>
        </p:txBody>
      </p:sp>
      <p:pic>
        <p:nvPicPr>
          <p:cNvPr id="1026" name="Picture 2" descr="C:\Program Files\Microsoft Office\MEDIA\CAGCAT10\j0205582.wmf"/>
          <p:cNvPicPr>
            <a:picLocks noChangeAspect="1" noChangeArrowheads="1"/>
          </p:cNvPicPr>
          <p:nvPr/>
        </p:nvPicPr>
        <p:blipFill>
          <a:blip r:embed="rId2"/>
          <a:srcRect/>
          <a:stretch>
            <a:fillRect/>
          </a:stretch>
        </p:blipFill>
        <p:spPr bwMode="auto">
          <a:xfrm>
            <a:off x="6934200" y="0"/>
            <a:ext cx="1776413" cy="1630363"/>
          </a:xfrm>
          <a:prstGeom prst="rect">
            <a:avLst/>
          </a:prstGeom>
          <a:noFill/>
          <a:ln w="9525">
            <a:noFill/>
            <a:miter lim="800000"/>
            <a:headEnd/>
            <a:tailEnd/>
          </a:ln>
        </p:spPr>
      </p:pic>
      <p:pic>
        <p:nvPicPr>
          <p:cNvPr id="1027" name="Picture 3" descr="C:\Documents and Settings\cmwinger\Local Settings\Temporary Internet Files\Content.IE5\IKQWBOC0\MC900442135[1].png"/>
          <p:cNvPicPr>
            <a:picLocks noChangeAspect="1" noChangeArrowheads="1"/>
          </p:cNvPicPr>
          <p:nvPr/>
        </p:nvPicPr>
        <p:blipFill>
          <a:blip r:embed="rId3"/>
          <a:srcRect/>
          <a:stretch>
            <a:fillRect/>
          </a:stretch>
        </p:blipFill>
        <p:spPr bwMode="auto">
          <a:xfrm>
            <a:off x="533400" y="152400"/>
            <a:ext cx="1524000" cy="1524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wipe(down)">
                                      <p:cBhvr>
                                        <p:cTn id="10" dur="500"/>
                                        <p:tgtEl>
                                          <p:spTgt spid="1027"/>
                                        </p:tgtEl>
                                      </p:cBhvr>
                                    </p:animEffect>
                                  </p:childTnLst>
                                </p:cTn>
                              </p:par>
                              <p:par>
                                <p:cTn id="11" presetID="22" presetClass="entr" presetSubtype="4"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wipe(down)">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 calcmode="lin" valueType="num">
                                      <p:cBhvr additive="base">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additive="base">
                                        <p:cTn id="4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 calcmode="lin" valueType="num">
                                      <p:cBhvr additive="base">
                                        <p:cTn id="5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
                                            <p:txEl>
                                              <p:pRg st="8" end="8"/>
                                            </p:txEl>
                                          </p:spTgt>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
                                            <p:txEl>
                                              <p:pRg st="9" end="9"/>
                                            </p:txEl>
                                          </p:spTgt>
                                        </p:tgtEl>
                                        <p:attrNameLst>
                                          <p:attrName>style.visibility</p:attrName>
                                        </p:attrNameLst>
                                      </p:cBhvr>
                                      <p:to>
                                        <p:strVal val="visible"/>
                                      </p:to>
                                    </p:set>
                                    <p:anim calcmode="lin" valueType="num">
                                      <p:cBhvr additive="base">
                                        <p:cTn id="54"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9" end="9"/>
                                            </p:txEl>
                                          </p:spTgt>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3">
                                            <p:txEl>
                                              <p:pRg st="10" end="10"/>
                                            </p:txEl>
                                          </p:spTgt>
                                        </p:tgtEl>
                                        <p:attrNameLst>
                                          <p:attrName>style.visibility</p:attrName>
                                        </p:attrNameLst>
                                      </p:cBhvr>
                                      <p:to>
                                        <p:strVal val="visible"/>
                                      </p:to>
                                    </p:set>
                                    <p:anim calcmode="lin" valueType="num">
                                      <p:cBhvr additive="base">
                                        <p:cTn id="58"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p:cNvSpPr>
          <p:nvPr>
            <p:ph type="title"/>
          </p:nvPr>
        </p:nvSpPr>
        <p:spPr/>
        <p:txBody>
          <a:bodyPr/>
          <a:lstStyle/>
          <a:p>
            <a:r>
              <a:rPr lang="en-US" smtClean="0"/>
              <a:t>Cyber Bullying~ What can you do?</a:t>
            </a:r>
          </a:p>
        </p:txBody>
      </p:sp>
      <p:sp>
        <p:nvSpPr>
          <p:cNvPr id="28674" name="Rectangle 3"/>
          <p:cNvSpPr>
            <a:spLocks noGrp="1"/>
          </p:cNvSpPr>
          <p:nvPr>
            <p:ph type="body" idx="1"/>
          </p:nvPr>
        </p:nvSpPr>
        <p:spPr/>
        <p:txBody>
          <a:bodyPr/>
          <a:lstStyle/>
          <a:p>
            <a:pPr>
              <a:lnSpc>
                <a:spcPct val="90000"/>
              </a:lnSpc>
            </a:pPr>
            <a:r>
              <a:rPr lang="en-US" sz="2800" smtClean="0"/>
              <a:t>Don’t respond online</a:t>
            </a:r>
          </a:p>
          <a:p>
            <a:pPr>
              <a:lnSpc>
                <a:spcPct val="90000"/>
              </a:lnSpc>
            </a:pPr>
            <a:r>
              <a:rPr lang="en-US" sz="2800" smtClean="0"/>
              <a:t>Block the Bully</a:t>
            </a:r>
          </a:p>
          <a:p>
            <a:pPr>
              <a:lnSpc>
                <a:spcPct val="90000"/>
              </a:lnSpc>
            </a:pPr>
            <a:r>
              <a:rPr lang="en-US" sz="2800" smtClean="0"/>
              <a:t>Change your accounts</a:t>
            </a:r>
          </a:p>
          <a:p>
            <a:pPr>
              <a:lnSpc>
                <a:spcPct val="90000"/>
              </a:lnSpc>
            </a:pPr>
            <a:r>
              <a:rPr lang="en-US" sz="2800" smtClean="0"/>
              <a:t>Record the attack</a:t>
            </a:r>
          </a:p>
          <a:p>
            <a:pPr>
              <a:lnSpc>
                <a:spcPct val="90000"/>
              </a:lnSpc>
            </a:pPr>
            <a:r>
              <a:rPr lang="en-US" sz="2800" smtClean="0"/>
              <a:t>Talk to a trusted adult</a:t>
            </a:r>
          </a:p>
          <a:p>
            <a:pPr>
              <a:lnSpc>
                <a:spcPct val="90000"/>
              </a:lnSpc>
            </a:pPr>
            <a:r>
              <a:rPr lang="en-US" sz="2800" smtClean="0"/>
              <a:t>Report it to your service provider</a:t>
            </a:r>
          </a:p>
          <a:p>
            <a:pPr>
              <a:lnSpc>
                <a:spcPct val="90000"/>
              </a:lnSpc>
            </a:pPr>
            <a:r>
              <a:rPr lang="en-US" sz="2800" smtClean="0"/>
              <a:t>Report it to a school representative (teacher, principal, counselor)</a:t>
            </a:r>
          </a:p>
          <a:p>
            <a:pPr>
              <a:lnSpc>
                <a:spcPct val="90000"/>
              </a:lnSpc>
            </a:pPr>
            <a:r>
              <a:rPr lang="en-US" sz="2800" smtClean="0"/>
              <a:t>Unplug &amp; go offline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p:cNvSpPr>
          <p:nvPr>
            <p:ph type="title"/>
          </p:nvPr>
        </p:nvSpPr>
        <p:spPr/>
        <p:txBody>
          <a:bodyPr/>
          <a:lstStyle/>
          <a:p>
            <a:r>
              <a:rPr lang="en-US" smtClean="0"/>
              <a:t>Cyber Bullying Facts</a:t>
            </a:r>
          </a:p>
        </p:txBody>
      </p:sp>
      <p:sp>
        <p:nvSpPr>
          <p:cNvPr id="29698" name="Rectangle 3"/>
          <p:cNvSpPr>
            <a:spLocks noGrp="1"/>
          </p:cNvSpPr>
          <p:nvPr>
            <p:ph type="body" idx="1"/>
          </p:nvPr>
        </p:nvSpPr>
        <p:spPr/>
        <p:txBody>
          <a:bodyPr/>
          <a:lstStyle/>
          <a:p>
            <a:r>
              <a:rPr lang="en-US" smtClean="0"/>
              <a:t>Sometimes called “Social Terrorism by Technology”</a:t>
            </a:r>
          </a:p>
          <a:p>
            <a:r>
              <a:rPr lang="en-US" smtClean="0"/>
              <a:t>89% of middle school students report being cyber bullied</a:t>
            </a:r>
          </a:p>
          <a:p>
            <a:r>
              <a:rPr lang="en-US" smtClean="0"/>
              <a:t>Girls are more likely to be bullied online than boys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smtClean="0"/>
              <a:t>Three Main People Involved…</a:t>
            </a:r>
          </a:p>
        </p:txBody>
      </p:sp>
      <p:sp>
        <p:nvSpPr>
          <p:cNvPr id="5" name="Content Placeholder 4"/>
          <p:cNvSpPr>
            <a:spLocks noGrp="1"/>
          </p:cNvSpPr>
          <p:nvPr>
            <p:ph sz="half" idx="2"/>
          </p:nvPr>
        </p:nvSpPr>
        <p:spPr>
          <a:xfrm>
            <a:off x="4648200" y="1295400"/>
            <a:ext cx="4038600" cy="4525963"/>
          </a:xfrm>
        </p:spPr>
        <p:txBody>
          <a:bodyPr/>
          <a:lstStyle/>
          <a:p>
            <a:pPr eaLnBrk="1" hangingPunct="1"/>
            <a:r>
              <a:rPr lang="en-US" b="1" smtClean="0"/>
              <a:t>“TARGET” –</a:t>
            </a:r>
            <a:r>
              <a:rPr lang="en-US" smtClean="0"/>
              <a:t>Someone who is the focus of mistreatment </a:t>
            </a:r>
          </a:p>
          <a:p>
            <a:pPr eaLnBrk="1" hangingPunct="1"/>
            <a:r>
              <a:rPr lang="en-US" b="1" smtClean="0"/>
              <a:t>“PERPETRATOR”</a:t>
            </a:r>
            <a:r>
              <a:rPr lang="en-US" smtClean="0"/>
              <a:t> –</a:t>
            </a:r>
            <a:br>
              <a:rPr lang="en-US" smtClean="0"/>
            </a:br>
            <a:r>
              <a:rPr lang="en-US" smtClean="0"/>
              <a:t>Someone who says or does something against another person</a:t>
            </a:r>
          </a:p>
          <a:p>
            <a:pPr eaLnBrk="1" hangingPunct="1"/>
            <a:r>
              <a:rPr lang="en-US" b="1" smtClean="0"/>
              <a:t>“BYSTANDER”-</a:t>
            </a:r>
            <a:r>
              <a:rPr lang="en-US" smtClean="0"/>
              <a:t/>
            </a:r>
            <a:br>
              <a:rPr lang="en-US" smtClean="0"/>
            </a:br>
            <a:r>
              <a:rPr lang="en-US" smtClean="0"/>
              <a:t>Someone who sees something happening and does not say or do anything</a:t>
            </a:r>
          </a:p>
        </p:txBody>
      </p:sp>
      <p:pic>
        <p:nvPicPr>
          <p:cNvPr id="1026" name="Picture 2" descr="C:\Users\cjacques\AppData\Local\Microsoft\Windows\Temporary Internet Files\Content.IE5\AIFA1O40\MC900439610[1].png"/>
          <p:cNvPicPr>
            <a:picLocks noGrp="1" noChangeAspect="1" noChangeArrowheads="1"/>
          </p:cNvPicPr>
          <p:nvPr>
            <p:ph sz="half" idx="1"/>
          </p:nvPr>
        </p:nvPicPr>
        <p:blipFill>
          <a:blip r:embed="rId2"/>
          <a:srcRect/>
          <a:stretch>
            <a:fillRect/>
          </a:stretch>
        </p:blipFill>
        <p:spPr>
          <a:xfrm>
            <a:off x="2971800" y="1066800"/>
            <a:ext cx="1676400" cy="1843088"/>
          </a:xfrm>
        </p:spPr>
      </p:pic>
      <p:pic>
        <p:nvPicPr>
          <p:cNvPr id="1028" name="Picture 4" descr="C:\Users\cjacques\AppData\Local\Microsoft\Windows\Temporary Internet Files\Content.IE5\HUT9O6CR\MC900435630[1].wmf"/>
          <p:cNvPicPr>
            <a:picLocks noChangeAspect="1" noChangeArrowheads="1"/>
          </p:cNvPicPr>
          <p:nvPr/>
        </p:nvPicPr>
        <p:blipFill>
          <a:blip r:embed="rId3"/>
          <a:srcRect/>
          <a:stretch>
            <a:fillRect/>
          </a:stretch>
        </p:blipFill>
        <p:spPr bwMode="auto">
          <a:xfrm>
            <a:off x="609600" y="2438400"/>
            <a:ext cx="2057400" cy="2057400"/>
          </a:xfrm>
          <a:prstGeom prst="rect">
            <a:avLst/>
          </a:prstGeom>
          <a:noFill/>
          <a:ln w="9525">
            <a:noFill/>
            <a:miter lim="800000"/>
            <a:headEnd/>
            <a:tailEnd/>
          </a:ln>
        </p:spPr>
      </p:pic>
      <p:pic>
        <p:nvPicPr>
          <p:cNvPr id="1031" name="Picture 7" descr="C:\Users\cjacques\AppData\Local\Microsoft\Windows\Temporary Internet Files\Content.IE5\OCX0DSDR\MC900439402[1].jpg"/>
          <p:cNvPicPr>
            <a:picLocks noChangeAspect="1" noChangeArrowheads="1"/>
          </p:cNvPicPr>
          <p:nvPr/>
        </p:nvPicPr>
        <p:blipFill>
          <a:blip r:embed="rId4"/>
          <a:srcRect/>
          <a:stretch>
            <a:fillRect/>
          </a:stretch>
        </p:blipFill>
        <p:spPr bwMode="auto">
          <a:xfrm>
            <a:off x="2438400" y="4648200"/>
            <a:ext cx="2209800" cy="20399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par>
                                <p:cTn id="8" presetID="2" presetClass="entr" presetSubtype="4"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additive="base">
                                        <p:cTn id="10" dur="500" fill="hold"/>
                                        <p:tgtEl>
                                          <p:spTgt spid="1026"/>
                                        </p:tgtEl>
                                        <p:attrNameLst>
                                          <p:attrName>ppt_x</p:attrName>
                                        </p:attrNameLst>
                                      </p:cBhvr>
                                      <p:tavLst>
                                        <p:tav tm="0">
                                          <p:val>
                                            <p:strVal val="#ppt_x"/>
                                          </p:val>
                                        </p:tav>
                                        <p:tav tm="100000">
                                          <p:val>
                                            <p:strVal val="#ppt_x"/>
                                          </p:val>
                                        </p:tav>
                                      </p:tavLst>
                                    </p:anim>
                                    <p:anim calcmode="lin" valueType="num">
                                      <p:cBhvr additive="base">
                                        <p:cTn id="11"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fade">
                                      <p:cBhvr>
                                        <p:cTn id="16" dur="2000"/>
                                        <p:tgtEl>
                                          <p:spTgt spid="5">
                                            <p:txEl>
                                              <p:pRg st="1" end="1"/>
                                            </p:txEl>
                                          </p:spTgt>
                                        </p:tgtEl>
                                      </p:cBhvr>
                                    </p:animEffect>
                                  </p:childTnLst>
                                </p:cTn>
                              </p:par>
                              <p:par>
                                <p:cTn id="17" presetID="2" presetClass="entr" presetSubtype="4" fill="hold" nodeType="withEffect">
                                  <p:stCondLst>
                                    <p:cond delay="0"/>
                                  </p:stCondLst>
                                  <p:childTnLst>
                                    <p:set>
                                      <p:cBhvr>
                                        <p:cTn id="18" dur="1" fill="hold">
                                          <p:stCondLst>
                                            <p:cond delay="0"/>
                                          </p:stCondLst>
                                        </p:cTn>
                                        <p:tgtEl>
                                          <p:spTgt spid="1028"/>
                                        </p:tgtEl>
                                        <p:attrNameLst>
                                          <p:attrName>style.visibility</p:attrName>
                                        </p:attrNameLst>
                                      </p:cBhvr>
                                      <p:to>
                                        <p:strVal val="visible"/>
                                      </p:to>
                                    </p:set>
                                    <p:anim calcmode="lin" valueType="num">
                                      <p:cBhvr additive="base">
                                        <p:cTn id="19" dur="500" fill="hold"/>
                                        <p:tgtEl>
                                          <p:spTgt spid="1028"/>
                                        </p:tgtEl>
                                        <p:attrNameLst>
                                          <p:attrName>ppt_x</p:attrName>
                                        </p:attrNameLst>
                                      </p:cBhvr>
                                      <p:tavLst>
                                        <p:tav tm="0">
                                          <p:val>
                                            <p:strVal val="#ppt_x"/>
                                          </p:val>
                                        </p:tav>
                                        <p:tav tm="100000">
                                          <p:val>
                                            <p:strVal val="#ppt_x"/>
                                          </p:val>
                                        </p:tav>
                                      </p:tavLst>
                                    </p:anim>
                                    <p:anim calcmode="lin" valueType="num">
                                      <p:cBhvr additive="base">
                                        <p:cTn id="20"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fade">
                                      <p:cBhvr>
                                        <p:cTn id="25" dur="2000"/>
                                        <p:tgtEl>
                                          <p:spTgt spid="5">
                                            <p:txEl>
                                              <p:pRg st="2" end="2"/>
                                            </p:txEl>
                                          </p:spTgt>
                                        </p:tgtEl>
                                      </p:cBhvr>
                                    </p:animEffect>
                                  </p:childTnLst>
                                </p:cTn>
                              </p:par>
                              <p:par>
                                <p:cTn id="26" presetID="2" presetClass="entr" presetSubtype="4" fill="hold" nodeType="withEffect">
                                  <p:stCondLst>
                                    <p:cond delay="0"/>
                                  </p:stCondLst>
                                  <p:childTnLst>
                                    <p:set>
                                      <p:cBhvr>
                                        <p:cTn id="27" dur="1" fill="hold">
                                          <p:stCondLst>
                                            <p:cond delay="0"/>
                                          </p:stCondLst>
                                        </p:cTn>
                                        <p:tgtEl>
                                          <p:spTgt spid="1031"/>
                                        </p:tgtEl>
                                        <p:attrNameLst>
                                          <p:attrName>style.visibility</p:attrName>
                                        </p:attrNameLst>
                                      </p:cBhvr>
                                      <p:to>
                                        <p:strVal val="visible"/>
                                      </p:to>
                                    </p:set>
                                    <p:anim calcmode="lin" valueType="num">
                                      <p:cBhvr additive="base">
                                        <p:cTn id="28" dur="500" fill="hold"/>
                                        <p:tgtEl>
                                          <p:spTgt spid="1031"/>
                                        </p:tgtEl>
                                        <p:attrNameLst>
                                          <p:attrName>ppt_x</p:attrName>
                                        </p:attrNameLst>
                                      </p:cBhvr>
                                      <p:tavLst>
                                        <p:tav tm="0">
                                          <p:val>
                                            <p:strVal val="#ppt_x"/>
                                          </p:val>
                                        </p:tav>
                                        <p:tav tm="100000">
                                          <p:val>
                                            <p:strVal val="#ppt_x"/>
                                          </p:val>
                                        </p:tav>
                                      </p:tavLst>
                                    </p:anim>
                                    <p:anim calcmode="lin" valueType="num">
                                      <p:cBhvr additive="base">
                                        <p:cTn id="29" dur="500" fill="hold"/>
                                        <p:tgtEl>
                                          <p:spTgt spid="10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US" smtClean="0"/>
              <a:t>Sometimes involved…</a:t>
            </a:r>
          </a:p>
        </p:txBody>
      </p:sp>
      <p:sp>
        <p:nvSpPr>
          <p:cNvPr id="3" name="Content Placeholder 2"/>
          <p:cNvSpPr>
            <a:spLocks noGrp="1"/>
          </p:cNvSpPr>
          <p:nvPr>
            <p:ph sz="half" idx="1"/>
          </p:nvPr>
        </p:nvSpPr>
        <p:spPr>
          <a:xfrm>
            <a:off x="0" y="1600200"/>
            <a:ext cx="4038600" cy="4525963"/>
          </a:xfrm>
        </p:spPr>
        <p:txBody>
          <a:bodyPr/>
          <a:lstStyle/>
          <a:p>
            <a:pPr eaLnBrk="1" hangingPunct="1"/>
            <a:r>
              <a:rPr lang="en-US" b="1" smtClean="0"/>
              <a:t>“Upstander”</a:t>
            </a:r>
            <a:r>
              <a:rPr lang="en-US" smtClean="0"/>
              <a:t> –Someone who speaks out on behalf on someone else.</a:t>
            </a:r>
          </a:p>
        </p:txBody>
      </p:sp>
      <p:pic>
        <p:nvPicPr>
          <p:cNvPr id="2067" name="Picture 19" descr="C:\Users\cjacques\AppData\Local\Microsoft\Windows\Temporary Internet Files\Content.IE5\HUT9O6CR\MC900304815[1].wmf"/>
          <p:cNvPicPr>
            <a:picLocks noChangeAspect="1" noChangeArrowheads="1"/>
          </p:cNvPicPr>
          <p:nvPr/>
        </p:nvPicPr>
        <p:blipFill>
          <a:blip r:embed="rId2"/>
          <a:srcRect/>
          <a:stretch>
            <a:fillRect/>
          </a:stretch>
        </p:blipFill>
        <p:spPr bwMode="auto">
          <a:xfrm>
            <a:off x="4038600" y="1828800"/>
            <a:ext cx="4649788" cy="4191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2067"/>
                                        </p:tgtEl>
                                        <p:attrNameLst>
                                          <p:attrName>style.visibility</p:attrName>
                                        </p:attrNameLst>
                                      </p:cBhvr>
                                      <p:to>
                                        <p:strVal val="visible"/>
                                      </p:to>
                                    </p:set>
                                    <p:animEffect transition="in" filter="wipe(down)">
                                      <p:cBhvr>
                                        <p:cTn id="10" dur="500"/>
                                        <p:tgtEl>
                                          <p:spTgt spid="20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a:xfrm>
            <a:off x="457200" y="228600"/>
            <a:ext cx="8229600" cy="1143000"/>
          </a:xfrm>
        </p:spPr>
        <p:txBody>
          <a:bodyPr/>
          <a:lstStyle/>
          <a:p>
            <a:r>
              <a:rPr lang="en-US" smtClean="0"/>
              <a:t>You Tube Video Links</a:t>
            </a:r>
          </a:p>
        </p:txBody>
      </p:sp>
      <p:sp>
        <p:nvSpPr>
          <p:cNvPr id="14338" name="Rectangle 3"/>
          <p:cNvSpPr>
            <a:spLocks noGrp="1"/>
          </p:cNvSpPr>
          <p:nvPr>
            <p:ph type="body" idx="1"/>
          </p:nvPr>
        </p:nvSpPr>
        <p:spPr/>
        <p:txBody>
          <a:bodyPr/>
          <a:lstStyle/>
          <a:p>
            <a:pPr>
              <a:buFont typeface="Arial" charset="0"/>
              <a:buNone/>
            </a:pPr>
            <a:endParaRPr lang="en-US" smtClean="0"/>
          </a:p>
          <a:p>
            <a:r>
              <a:rPr lang="en-US" b="1" i="1" smtClean="0"/>
              <a:t>Sticks &amp; Stones    </a:t>
            </a:r>
            <a:r>
              <a:rPr lang="en-US" u="sng" smtClean="0"/>
              <a:t>  </a:t>
            </a:r>
            <a:r>
              <a:rPr lang="en-US" u="sng" smtClean="0">
                <a:hlinkClick r:id="rId2"/>
              </a:rPr>
              <a:t>http://www.youtube.com/watch?v=pt6vuJj6ySs&amp;feature=related</a:t>
            </a:r>
            <a:r>
              <a:rPr lang="en-US" smtClean="0"/>
              <a:t> </a:t>
            </a:r>
            <a:br>
              <a:rPr lang="en-US" smtClean="0"/>
            </a:br>
            <a:endParaRPr lang="en-US" smtClean="0"/>
          </a:p>
          <a:p>
            <a:r>
              <a:rPr lang="en-US" smtClean="0"/>
              <a:t> </a:t>
            </a:r>
            <a:r>
              <a:rPr lang="en-US" b="1" i="1" smtClean="0"/>
              <a:t>Words Hurt</a:t>
            </a:r>
            <a:r>
              <a:rPr lang="en-US" smtClean="0"/>
              <a:t> </a:t>
            </a:r>
            <a:r>
              <a:rPr lang="en-US" u="sng" smtClean="0">
                <a:hlinkClick r:id="rId3"/>
              </a:rPr>
              <a:t>http://www.youtube.com/watch?v=1j6YA03hm4k&amp;feature=related</a:t>
            </a:r>
            <a:endParaRPr lang="en-US" u="sng" smtClean="0"/>
          </a:p>
          <a:p>
            <a:endParaRPr 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rtlCol="0">
            <a:normAutofit fontScale="90000"/>
          </a:bodyPr>
          <a:lstStyle/>
          <a:p>
            <a:pPr eaLnBrk="1" fontAlgn="auto" hangingPunct="1">
              <a:spcAft>
                <a:spcPts val="0"/>
              </a:spcAft>
              <a:defRPr/>
            </a:pPr>
            <a:r>
              <a:rPr lang="en-US" b="1" dirty="0" smtClean="0"/>
              <a:t>How You Can Help Someone Who Is Bullied…</a:t>
            </a:r>
            <a:r>
              <a:rPr lang="en-US" dirty="0" smtClean="0"/>
              <a:t/>
            </a:r>
            <a:br>
              <a:rPr lang="en-US" dirty="0" smtClean="0"/>
            </a:br>
            <a:endParaRPr lang="en-US" dirty="0"/>
          </a:p>
        </p:txBody>
      </p:sp>
      <p:sp>
        <p:nvSpPr>
          <p:cNvPr id="5" name="Content Placeholder 4"/>
          <p:cNvSpPr>
            <a:spLocks noGrp="1"/>
          </p:cNvSpPr>
          <p:nvPr>
            <p:ph idx="1"/>
          </p:nvPr>
        </p:nvSpPr>
        <p:spPr/>
        <p:txBody>
          <a:bodyPr/>
          <a:lstStyle/>
          <a:p>
            <a:pPr eaLnBrk="1" hangingPunct="1"/>
            <a:r>
              <a:rPr lang="en-US" smtClean="0"/>
              <a:t>Peers are present 85%of the time when name-calling and bullying occur!</a:t>
            </a:r>
          </a:p>
          <a:p>
            <a:pPr eaLnBrk="1" hangingPunct="1"/>
            <a:r>
              <a:rPr lang="en-US" b="1" smtClean="0"/>
              <a:t>Assess the potential safety risks if you take action right awa</a:t>
            </a:r>
            <a:r>
              <a:rPr lang="en-US" smtClean="0"/>
              <a:t>y – Get help if you don’t feel safe.  Always consider the impact on the targeted person-embarrassment or safety </a:t>
            </a:r>
          </a:p>
        </p:txBody>
      </p:sp>
      <p:pic>
        <p:nvPicPr>
          <p:cNvPr id="6146" name="Picture 2" descr="http://t0.gstatic.com/images?q=tbn:ANd9GcRqdSUnE6nL7SRwTWua9RyyFghaPLujMtFHthB5U-6noLXjzU4&amp;t=1&amp;usg=__B7KF591n9nMPIp-Gpktn0TyN3p8="/>
          <p:cNvPicPr>
            <a:picLocks noChangeAspect="1" noChangeArrowheads="1"/>
          </p:cNvPicPr>
          <p:nvPr/>
        </p:nvPicPr>
        <p:blipFill>
          <a:blip r:embed="rId2"/>
          <a:srcRect/>
          <a:stretch>
            <a:fillRect/>
          </a:stretch>
        </p:blipFill>
        <p:spPr bwMode="auto">
          <a:xfrm>
            <a:off x="3200400" y="4714875"/>
            <a:ext cx="2143125" cy="2143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down)">
                                      <p:cBhvr>
                                        <p:cTn id="12" dur="500"/>
                                        <p:tgtEl>
                                          <p:spTgt spid="5">
                                            <p:txEl>
                                              <p:pRg st="1" end="1"/>
                                            </p:txEl>
                                          </p:spTgt>
                                        </p:tgtEl>
                                      </p:cBhvr>
                                    </p:animEffect>
                                  </p:childTnLst>
                                </p:cTn>
                              </p:par>
                              <p:par>
                                <p:cTn id="13" presetID="2" presetClass="entr" presetSubtype="4" fill="hold" nodeType="withEffect">
                                  <p:stCondLst>
                                    <p:cond delay="0"/>
                                  </p:stCondLst>
                                  <p:childTnLst>
                                    <p:set>
                                      <p:cBhvr>
                                        <p:cTn id="14" dur="1" fill="hold">
                                          <p:stCondLst>
                                            <p:cond delay="0"/>
                                          </p:stCondLst>
                                        </p:cTn>
                                        <p:tgtEl>
                                          <p:spTgt spid="6146"/>
                                        </p:tgtEl>
                                        <p:attrNameLst>
                                          <p:attrName>style.visibility</p:attrName>
                                        </p:attrNameLst>
                                      </p:cBhvr>
                                      <p:to>
                                        <p:strVal val="visible"/>
                                      </p:to>
                                    </p:set>
                                    <p:anim calcmode="lin" valueType="num">
                                      <p:cBhvr additive="base">
                                        <p:cTn id="15" dur="500" fill="hold"/>
                                        <p:tgtEl>
                                          <p:spTgt spid="6146"/>
                                        </p:tgtEl>
                                        <p:attrNameLst>
                                          <p:attrName>ppt_x</p:attrName>
                                        </p:attrNameLst>
                                      </p:cBhvr>
                                      <p:tavLst>
                                        <p:tav tm="0">
                                          <p:val>
                                            <p:strVal val="#ppt_x"/>
                                          </p:val>
                                        </p:tav>
                                        <p:tav tm="100000">
                                          <p:val>
                                            <p:strVal val="#ppt_x"/>
                                          </p:val>
                                        </p:tav>
                                      </p:tavLst>
                                    </p:anim>
                                    <p:anim calcmode="lin" valueType="num">
                                      <p:cBhvr additive="base">
                                        <p:cTn id="16"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How You Can Help Someone Who Is Bullied…</a:t>
            </a:r>
            <a:endParaRPr lang="en-US" dirty="0"/>
          </a:p>
        </p:txBody>
      </p:sp>
      <p:sp>
        <p:nvSpPr>
          <p:cNvPr id="3" name="Content Placeholder 2"/>
          <p:cNvSpPr>
            <a:spLocks noGrp="1"/>
          </p:cNvSpPr>
          <p:nvPr>
            <p:ph idx="1"/>
          </p:nvPr>
        </p:nvSpPr>
        <p:spPr/>
        <p:txBody>
          <a:bodyPr/>
          <a:lstStyle/>
          <a:p>
            <a:pPr eaLnBrk="1" hangingPunct="1"/>
            <a:r>
              <a:rPr lang="en-US" b="1" smtClean="0"/>
              <a:t>Stop the Behavior Immediately </a:t>
            </a:r>
          </a:p>
          <a:p>
            <a:pPr eaLnBrk="1" hangingPunct="1"/>
            <a:r>
              <a:rPr lang="en-US" b="1" smtClean="0"/>
              <a:t>Assess the needs of the person being targeted </a:t>
            </a:r>
            <a:r>
              <a:rPr lang="en-US" smtClean="0"/>
              <a:t>– determine their feelings and ask  what you can do to help – </a:t>
            </a:r>
            <a:r>
              <a:rPr lang="en-US" b="1" u="sng" smtClean="0"/>
              <a:t>be an “Upstander”</a:t>
            </a:r>
            <a:endParaRPr lang="en-US" smtClean="0"/>
          </a:p>
          <a:p>
            <a:pPr eaLnBrk="1" hangingPunct="1"/>
            <a:endParaRPr lang="en-US" smtClean="0"/>
          </a:p>
        </p:txBody>
      </p:sp>
      <p:pic>
        <p:nvPicPr>
          <p:cNvPr id="3083" name="Picture 11" descr="C:\Users\cjacques\AppData\Local\Microsoft\Windows\Temporary Internet Files\Content.IE5\AIFA1O40\MC900423163[1].wmf"/>
          <p:cNvPicPr>
            <a:picLocks noChangeAspect="1" noChangeArrowheads="1"/>
          </p:cNvPicPr>
          <p:nvPr/>
        </p:nvPicPr>
        <p:blipFill>
          <a:blip r:embed="rId2"/>
          <a:srcRect/>
          <a:stretch>
            <a:fillRect/>
          </a:stretch>
        </p:blipFill>
        <p:spPr bwMode="auto">
          <a:xfrm>
            <a:off x="914400" y="3886200"/>
            <a:ext cx="1827213" cy="1827213"/>
          </a:xfrm>
          <a:prstGeom prst="rect">
            <a:avLst/>
          </a:prstGeom>
          <a:noFill/>
          <a:ln w="9525">
            <a:noFill/>
            <a:miter lim="800000"/>
            <a:headEnd/>
            <a:tailEnd/>
          </a:ln>
        </p:spPr>
      </p:pic>
      <p:pic>
        <p:nvPicPr>
          <p:cNvPr id="3084" name="Picture 12" descr="C:\Users\cjacques\AppData\Local\Microsoft\Windows\Temporary Internet Files\Content.IE5\HUT9O6CR\MC900423155[1].wmf"/>
          <p:cNvPicPr>
            <a:picLocks noChangeAspect="1" noChangeArrowheads="1"/>
          </p:cNvPicPr>
          <p:nvPr/>
        </p:nvPicPr>
        <p:blipFill>
          <a:blip r:embed="rId3"/>
          <a:srcRect/>
          <a:stretch>
            <a:fillRect/>
          </a:stretch>
        </p:blipFill>
        <p:spPr bwMode="auto">
          <a:xfrm>
            <a:off x="3429000" y="3886200"/>
            <a:ext cx="1827213" cy="1827213"/>
          </a:xfrm>
          <a:prstGeom prst="rect">
            <a:avLst/>
          </a:prstGeom>
          <a:noFill/>
          <a:ln w="9525">
            <a:noFill/>
            <a:miter lim="800000"/>
            <a:headEnd/>
            <a:tailEnd/>
          </a:ln>
        </p:spPr>
      </p:pic>
      <p:pic>
        <p:nvPicPr>
          <p:cNvPr id="3085" name="Picture 13" descr="C:\Users\cjacques\AppData\Local\Microsoft\Windows\Temporary Internet Files\Content.IE5\HQEGY05J\MC900434415[1].wmf"/>
          <p:cNvPicPr>
            <a:picLocks noChangeAspect="1" noChangeArrowheads="1"/>
          </p:cNvPicPr>
          <p:nvPr/>
        </p:nvPicPr>
        <p:blipFill>
          <a:blip r:embed="rId4"/>
          <a:srcRect/>
          <a:stretch>
            <a:fillRect/>
          </a:stretch>
        </p:blipFill>
        <p:spPr bwMode="auto">
          <a:xfrm>
            <a:off x="5638800" y="3775075"/>
            <a:ext cx="2057400" cy="1892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083"/>
                                        </p:tgtEl>
                                        <p:attrNameLst>
                                          <p:attrName>style.visibility</p:attrName>
                                        </p:attrNameLst>
                                      </p:cBhvr>
                                      <p:to>
                                        <p:strVal val="visible"/>
                                      </p:to>
                                    </p:set>
                                    <p:anim calcmode="lin" valueType="num">
                                      <p:cBhvr additive="base">
                                        <p:cTn id="17" dur="500" fill="hold"/>
                                        <p:tgtEl>
                                          <p:spTgt spid="3083"/>
                                        </p:tgtEl>
                                        <p:attrNameLst>
                                          <p:attrName>ppt_x</p:attrName>
                                        </p:attrNameLst>
                                      </p:cBhvr>
                                      <p:tavLst>
                                        <p:tav tm="0">
                                          <p:val>
                                            <p:strVal val="#ppt_x"/>
                                          </p:val>
                                        </p:tav>
                                        <p:tav tm="100000">
                                          <p:val>
                                            <p:strVal val="#ppt_x"/>
                                          </p:val>
                                        </p:tav>
                                      </p:tavLst>
                                    </p:anim>
                                    <p:anim calcmode="lin" valueType="num">
                                      <p:cBhvr additive="base">
                                        <p:cTn id="18" dur="500" fill="hold"/>
                                        <p:tgtEl>
                                          <p:spTgt spid="308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084"/>
                                        </p:tgtEl>
                                        <p:attrNameLst>
                                          <p:attrName>style.visibility</p:attrName>
                                        </p:attrNameLst>
                                      </p:cBhvr>
                                      <p:to>
                                        <p:strVal val="visible"/>
                                      </p:to>
                                    </p:set>
                                    <p:anim calcmode="lin" valueType="num">
                                      <p:cBhvr additive="base">
                                        <p:cTn id="21" dur="500" fill="hold"/>
                                        <p:tgtEl>
                                          <p:spTgt spid="3084"/>
                                        </p:tgtEl>
                                        <p:attrNameLst>
                                          <p:attrName>ppt_x</p:attrName>
                                        </p:attrNameLst>
                                      </p:cBhvr>
                                      <p:tavLst>
                                        <p:tav tm="0">
                                          <p:val>
                                            <p:strVal val="#ppt_x"/>
                                          </p:val>
                                        </p:tav>
                                        <p:tav tm="100000">
                                          <p:val>
                                            <p:strVal val="#ppt_x"/>
                                          </p:val>
                                        </p:tav>
                                      </p:tavLst>
                                    </p:anim>
                                    <p:anim calcmode="lin" valueType="num">
                                      <p:cBhvr additive="base">
                                        <p:cTn id="22" dur="500" fill="hold"/>
                                        <p:tgtEl>
                                          <p:spTgt spid="3084"/>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085"/>
                                        </p:tgtEl>
                                        <p:attrNameLst>
                                          <p:attrName>style.visibility</p:attrName>
                                        </p:attrNameLst>
                                      </p:cBhvr>
                                      <p:to>
                                        <p:strVal val="visible"/>
                                      </p:to>
                                    </p:set>
                                    <p:anim calcmode="lin" valueType="num">
                                      <p:cBhvr additive="base">
                                        <p:cTn id="25" dur="500" fill="hold"/>
                                        <p:tgtEl>
                                          <p:spTgt spid="3085"/>
                                        </p:tgtEl>
                                        <p:attrNameLst>
                                          <p:attrName>ppt_x</p:attrName>
                                        </p:attrNameLst>
                                      </p:cBhvr>
                                      <p:tavLst>
                                        <p:tav tm="0">
                                          <p:val>
                                            <p:strVal val="#ppt_x"/>
                                          </p:val>
                                        </p:tav>
                                        <p:tav tm="100000">
                                          <p:val>
                                            <p:strVal val="#ppt_x"/>
                                          </p:val>
                                        </p:tav>
                                      </p:tavLst>
                                    </p:anim>
                                    <p:anim calcmode="lin" valueType="num">
                                      <p:cBhvr additive="base">
                                        <p:cTn id="26" dur="500" fill="hold"/>
                                        <p:tgtEl>
                                          <p:spTgt spid="30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How You Can Help Someone Who Is Bullied…</a:t>
            </a:r>
            <a:endParaRPr lang="en-US" dirty="0"/>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Arial" pitchFamily="34" charset="0"/>
              <a:buChar char="•"/>
              <a:defRPr/>
            </a:pPr>
            <a:r>
              <a:rPr lang="en-US" b="1" dirty="0" smtClean="0"/>
              <a:t>Ask </a:t>
            </a:r>
            <a:r>
              <a:rPr lang="en-US" b="1" dirty="0"/>
              <a:t>Questions that Cause Perpetrators to Consider their Actions – </a:t>
            </a:r>
            <a:endParaRPr lang="en-US" b="1" dirty="0" smtClean="0"/>
          </a:p>
          <a:p>
            <a:pPr eaLnBrk="1" fontAlgn="auto" hangingPunct="1">
              <a:spcAft>
                <a:spcPts val="0"/>
              </a:spcAft>
              <a:buFont typeface="Arial" pitchFamily="34" charset="0"/>
              <a:buNone/>
              <a:defRPr/>
            </a:pPr>
            <a:r>
              <a:rPr lang="en-US" b="1" dirty="0"/>
              <a:t> </a:t>
            </a:r>
            <a:r>
              <a:rPr lang="en-US" b="1" dirty="0" smtClean="0"/>
              <a:t>   </a:t>
            </a:r>
            <a:r>
              <a:rPr lang="en-US" dirty="0" smtClean="0"/>
              <a:t>“</a:t>
            </a:r>
            <a:r>
              <a:rPr lang="en-US" dirty="0"/>
              <a:t>I don’t understand why you said that.” </a:t>
            </a:r>
            <a:endParaRPr lang="en-US" dirty="0" smtClean="0"/>
          </a:p>
          <a:p>
            <a:pPr eaLnBrk="1" fontAlgn="auto" hangingPunct="1">
              <a:spcAft>
                <a:spcPts val="0"/>
              </a:spcAft>
              <a:buFont typeface="Arial" pitchFamily="34" charset="0"/>
              <a:buNone/>
              <a:defRPr/>
            </a:pPr>
            <a:r>
              <a:rPr lang="en-US" dirty="0"/>
              <a:t> </a:t>
            </a:r>
            <a:r>
              <a:rPr lang="en-US" dirty="0" smtClean="0"/>
              <a:t>   “</a:t>
            </a:r>
            <a:r>
              <a:rPr lang="en-US" dirty="0"/>
              <a:t>That was really mean. Why did you say that?” </a:t>
            </a:r>
            <a:endParaRPr lang="en-US" dirty="0" smtClean="0"/>
          </a:p>
          <a:p>
            <a:pPr eaLnBrk="1" fontAlgn="auto" hangingPunct="1">
              <a:spcAft>
                <a:spcPts val="0"/>
              </a:spcAft>
              <a:buFont typeface="Arial" pitchFamily="34" charset="0"/>
              <a:buChar char="•"/>
              <a:defRPr/>
            </a:pPr>
            <a:r>
              <a:rPr lang="en-US" b="1" dirty="0"/>
              <a:t>Communicate the impact of the </a:t>
            </a:r>
            <a:r>
              <a:rPr lang="en-US" b="1" dirty="0" smtClean="0"/>
              <a:t>behavior </a:t>
            </a:r>
            <a:r>
              <a:rPr lang="en-US" b="1" dirty="0"/>
              <a:t>on you by Sharing Your Feelings </a:t>
            </a:r>
            <a:r>
              <a:rPr lang="en-US" dirty="0"/>
              <a:t>– </a:t>
            </a:r>
            <a:endParaRPr lang="en-US" dirty="0" smtClean="0"/>
          </a:p>
          <a:p>
            <a:pPr eaLnBrk="1" fontAlgn="auto" hangingPunct="1">
              <a:spcAft>
                <a:spcPts val="0"/>
              </a:spcAft>
              <a:buFont typeface="Arial" pitchFamily="34" charset="0"/>
              <a:buNone/>
              <a:defRPr/>
            </a:pPr>
            <a:r>
              <a:rPr lang="en-US" dirty="0"/>
              <a:t> </a:t>
            </a:r>
            <a:r>
              <a:rPr lang="en-US" dirty="0" smtClean="0"/>
              <a:t>   “I’d </a:t>
            </a:r>
            <a:r>
              <a:rPr lang="en-US" dirty="0"/>
              <a:t>appreciate it if you didn’t say </a:t>
            </a:r>
            <a:r>
              <a:rPr lang="en-US" dirty="0" smtClean="0"/>
              <a:t>that word       </a:t>
            </a:r>
          </a:p>
          <a:p>
            <a:pPr eaLnBrk="1" fontAlgn="auto" hangingPunct="1">
              <a:spcAft>
                <a:spcPts val="0"/>
              </a:spcAft>
              <a:buFont typeface="Arial" pitchFamily="34" charset="0"/>
              <a:buNone/>
              <a:defRPr/>
            </a:pPr>
            <a:r>
              <a:rPr lang="en-US" dirty="0"/>
              <a:t> </a:t>
            </a:r>
            <a:r>
              <a:rPr lang="en-US" dirty="0" smtClean="0"/>
              <a:t>       because </a:t>
            </a:r>
            <a:r>
              <a:rPr lang="en-US" dirty="0"/>
              <a:t>I think it is offensive.” </a:t>
            </a:r>
            <a:endParaRPr lang="en-US" dirty="0" smtClean="0"/>
          </a:p>
          <a:p>
            <a:pPr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2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2000"/>
                                        <p:tgtEl>
                                          <p:spTgt spid="3">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b="1" dirty="0" smtClean="0"/>
              <a:t>How You Can Help Someone  Who Is Bullied…</a:t>
            </a:r>
            <a:endParaRPr lang="en-US" dirty="0"/>
          </a:p>
        </p:txBody>
      </p:sp>
      <p:sp>
        <p:nvSpPr>
          <p:cNvPr id="3" name="Content Placeholder 2"/>
          <p:cNvSpPr>
            <a:spLocks noGrp="1"/>
          </p:cNvSpPr>
          <p:nvPr>
            <p:ph idx="1"/>
          </p:nvPr>
        </p:nvSpPr>
        <p:spPr/>
        <p:txBody>
          <a:bodyPr/>
          <a:lstStyle/>
          <a:p>
            <a:pPr eaLnBrk="1" hangingPunct="1"/>
            <a:r>
              <a:rPr lang="en-US" sz="4000" smtClean="0"/>
              <a:t>Maybe you are not ready to step in and stand up for someone else…..</a:t>
            </a:r>
          </a:p>
          <a:p>
            <a:pPr eaLnBrk="1" hangingPunct="1"/>
            <a:r>
              <a:rPr lang="en-US" sz="4200" b="1" smtClean="0"/>
              <a:t>There are still things you can 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eaLnBrk="1" hangingPunct="1"/>
            <a:r>
              <a:rPr lang="en-US" sz="4000" smtClean="0"/>
              <a:t>From Being a Bystander to “Upstander”</a:t>
            </a:r>
          </a:p>
        </p:txBody>
      </p:sp>
      <p:sp>
        <p:nvSpPr>
          <p:cNvPr id="3" name="Content Placeholder 2"/>
          <p:cNvSpPr>
            <a:spLocks noGrp="1"/>
          </p:cNvSpPr>
          <p:nvPr>
            <p:ph idx="1"/>
          </p:nvPr>
        </p:nvSpPr>
        <p:spPr/>
        <p:txBody>
          <a:bodyPr/>
          <a:lstStyle/>
          <a:p>
            <a:pPr eaLnBrk="1" hangingPunct="1"/>
            <a:r>
              <a:rPr lang="en-US" b="1" smtClean="0"/>
              <a:t>Be a friend</a:t>
            </a:r>
            <a:r>
              <a:rPr lang="en-US" smtClean="0"/>
              <a:t>. Commit to providing support to the targeted person after the incident. </a:t>
            </a:r>
          </a:p>
          <a:p>
            <a:pPr eaLnBrk="1" hangingPunct="1"/>
            <a:r>
              <a:rPr lang="en-US" b="1" smtClean="0"/>
              <a:t>Don’t laugh </a:t>
            </a:r>
            <a:r>
              <a:rPr lang="en-US" smtClean="0"/>
              <a:t>at the jokes and comments being made by the person doing the bullying. </a:t>
            </a:r>
          </a:p>
          <a:p>
            <a:pPr eaLnBrk="1" hangingPunct="1"/>
            <a:r>
              <a:rPr lang="en-US" b="1" smtClean="0"/>
              <a:t>Don’t join in</a:t>
            </a:r>
            <a:r>
              <a:rPr lang="en-US" smtClean="0"/>
              <a:t>. Walk away. If possible, take the        	targeted person with you. </a:t>
            </a:r>
          </a:p>
          <a:p>
            <a:pPr eaLnBrk="1" hangingPunct="1"/>
            <a:r>
              <a:rPr lang="en-US" b="1" smtClean="0"/>
              <a:t>Distract the Bully</a:t>
            </a:r>
            <a:r>
              <a:rPr lang="en-US" smtClean="0"/>
              <a:t>.</a:t>
            </a:r>
          </a:p>
          <a:p>
            <a:pPr eaLnBrk="1" hangingPunct="1"/>
            <a:r>
              <a:rPr lang="en-US" b="1" smtClean="0"/>
              <a:t>Report any Bullying you see</a:t>
            </a:r>
            <a:r>
              <a:rPr lang="en-US"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wipe(down)">
                                      <p:cBhvr>
                                        <p:cTn id="18" dur="5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wipe(down)">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wipe(down)">
                                      <p:cBhvr>
                                        <p:cTn id="28" dur="5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wipe(down)">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rtlCol="0">
            <a:normAutofit fontScale="90000"/>
          </a:bodyPr>
          <a:lstStyle/>
          <a:p>
            <a:pPr eaLnBrk="1" fontAlgn="auto" hangingPunct="1">
              <a:spcAft>
                <a:spcPts val="0"/>
              </a:spcAft>
              <a:defRPr/>
            </a:pPr>
            <a:r>
              <a:rPr lang="en-US" dirty="0" smtClean="0"/>
              <a:t>How Should Victims Deal With A Bully?</a:t>
            </a:r>
            <a:endParaRPr lang="en-US" dirty="0"/>
          </a:p>
        </p:txBody>
      </p:sp>
      <p:sp>
        <p:nvSpPr>
          <p:cNvPr id="3" name="Content Placeholder 2"/>
          <p:cNvSpPr>
            <a:spLocks noGrp="1"/>
          </p:cNvSpPr>
          <p:nvPr>
            <p:ph idx="1"/>
          </p:nvPr>
        </p:nvSpPr>
        <p:spPr>
          <a:xfrm>
            <a:off x="457200" y="1600200"/>
            <a:ext cx="6629400" cy="3124200"/>
          </a:xfrm>
        </p:spPr>
        <p:txBody>
          <a:bodyPr/>
          <a:lstStyle/>
          <a:p>
            <a:pPr eaLnBrk="1" hangingPunct="1"/>
            <a:r>
              <a:rPr lang="en-US" smtClean="0"/>
              <a:t>Ignore them!  </a:t>
            </a:r>
          </a:p>
          <a:p>
            <a:pPr lvl="1" eaLnBrk="1" hangingPunct="1"/>
            <a:r>
              <a:rPr lang="en-US" smtClean="0"/>
              <a:t>Pretend you didn’t hear them</a:t>
            </a:r>
          </a:p>
          <a:p>
            <a:pPr lvl="1" eaLnBrk="1" hangingPunct="1"/>
            <a:r>
              <a:rPr lang="en-US" smtClean="0"/>
              <a:t>Don’t show them that you are upset.</a:t>
            </a:r>
          </a:p>
          <a:p>
            <a:pPr eaLnBrk="1" hangingPunct="1"/>
            <a:r>
              <a:rPr lang="en-US" smtClean="0"/>
              <a:t>Tell them to stop</a:t>
            </a:r>
          </a:p>
          <a:p>
            <a:pPr eaLnBrk="1" hangingPunct="1"/>
            <a:r>
              <a:rPr lang="en-US" smtClean="0"/>
              <a:t>Stick together with your friends.</a:t>
            </a:r>
          </a:p>
          <a:p>
            <a:pPr eaLnBrk="1" hangingPunct="1"/>
            <a:r>
              <a:rPr lang="en-US" b="1" smtClean="0"/>
              <a:t>Tell a trusted adult!</a:t>
            </a:r>
          </a:p>
          <a:p>
            <a:pPr eaLnBrk="1" hangingPunct="1"/>
            <a:endParaRPr lang="en-US" smtClean="0"/>
          </a:p>
        </p:txBody>
      </p:sp>
      <p:pic>
        <p:nvPicPr>
          <p:cNvPr id="1030" name="Picture 6" descr="C:\Users\cjacques\AppData\Local\Microsoft\Windows\Temporary Internet Files\Content.IE5\WV2EMQ0Z\MC900297523[1].wmf"/>
          <p:cNvPicPr>
            <a:picLocks noChangeAspect="1" noChangeArrowheads="1"/>
          </p:cNvPicPr>
          <p:nvPr/>
        </p:nvPicPr>
        <p:blipFill>
          <a:blip r:embed="rId2"/>
          <a:srcRect/>
          <a:stretch>
            <a:fillRect/>
          </a:stretch>
        </p:blipFill>
        <p:spPr bwMode="auto">
          <a:xfrm>
            <a:off x="5867400" y="3352800"/>
            <a:ext cx="3124200" cy="3314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030"/>
                                        </p:tgtEl>
                                        <p:attrNameLst>
                                          <p:attrName>style.visibility</p:attrName>
                                        </p:attrNameLst>
                                      </p:cBhvr>
                                      <p:to>
                                        <p:strVal val="visible"/>
                                      </p:to>
                                    </p:set>
                                    <p:anim calcmode="lin" valueType="num">
                                      <p:cBhvr additive="base">
                                        <p:cTn id="36" dur="500" fill="hold"/>
                                        <p:tgtEl>
                                          <p:spTgt spid="1030"/>
                                        </p:tgtEl>
                                        <p:attrNameLst>
                                          <p:attrName>ppt_x</p:attrName>
                                        </p:attrNameLst>
                                      </p:cBhvr>
                                      <p:tavLst>
                                        <p:tav tm="0">
                                          <p:val>
                                            <p:strVal val="#ppt_x"/>
                                          </p:val>
                                        </p:tav>
                                        <p:tav tm="100000">
                                          <p:val>
                                            <p:strVal val="#ppt_x"/>
                                          </p:val>
                                        </p:tav>
                                      </p:tavLst>
                                    </p:anim>
                                    <p:anim calcmode="lin" valueType="num">
                                      <p:cBhvr additive="base">
                                        <p:cTn id="37"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p:cNvSpPr>
          <p:nvPr>
            <p:ph type="title"/>
          </p:nvPr>
        </p:nvSpPr>
        <p:spPr/>
        <p:txBody>
          <a:bodyPr/>
          <a:lstStyle/>
          <a:p>
            <a:r>
              <a:rPr lang="en-US" sz="6000" b="1" smtClean="0"/>
              <a:t>S.T.A.N.D.</a:t>
            </a:r>
          </a:p>
        </p:txBody>
      </p:sp>
      <p:sp>
        <p:nvSpPr>
          <p:cNvPr id="38914" name="Rectangle 3"/>
          <p:cNvSpPr>
            <a:spLocks noGrp="1"/>
          </p:cNvSpPr>
          <p:nvPr>
            <p:ph type="body" idx="1"/>
          </p:nvPr>
        </p:nvSpPr>
        <p:spPr>
          <a:xfrm>
            <a:off x="533400" y="1143000"/>
            <a:ext cx="8229600" cy="5334000"/>
          </a:xfrm>
        </p:spPr>
        <p:txBody>
          <a:bodyPr/>
          <a:lstStyle/>
          <a:p>
            <a:r>
              <a:rPr lang="en-US" sz="5400" b="1" smtClean="0"/>
              <a:t>S</a:t>
            </a:r>
            <a:r>
              <a:rPr lang="en-US" sz="2800" smtClean="0"/>
              <a:t>how good character every day.</a:t>
            </a:r>
          </a:p>
          <a:p>
            <a:r>
              <a:rPr lang="en-US" sz="5400" b="1" smtClean="0"/>
              <a:t>T</a:t>
            </a:r>
            <a:r>
              <a:rPr lang="en-US" sz="2800" smtClean="0"/>
              <a:t>reat others the way I want to be treated.</a:t>
            </a:r>
          </a:p>
          <a:p>
            <a:r>
              <a:rPr lang="en-US" sz="5400" b="1" smtClean="0"/>
              <a:t>A</a:t>
            </a:r>
            <a:r>
              <a:rPr lang="en-US" sz="2800" smtClean="0"/>
              <a:t>lways report bullying to an adult.</a:t>
            </a:r>
          </a:p>
          <a:p>
            <a:r>
              <a:rPr lang="en-US" sz="6000" b="1" smtClean="0"/>
              <a:t>N</a:t>
            </a:r>
            <a:r>
              <a:rPr lang="en-US" sz="2800" smtClean="0"/>
              <a:t>ever bully others or stand by and watch bullying.</a:t>
            </a:r>
          </a:p>
          <a:p>
            <a:r>
              <a:rPr lang="en-US" sz="6000" b="1" smtClean="0"/>
              <a:t>D</a:t>
            </a:r>
            <a:r>
              <a:rPr lang="en-US" sz="2800" smtClean="0"/>
              <a:t>o my best to help anyone who is bullied.</a:t>
            </a:r>
            <a:endParaRPr lang="en-US" sz="48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r>
              <a:rPr lang="en-US" smtClean="0"/>
              <a:t>What is bullying?</a:t>
            </a:r>
          </a:p>
        </p:txBody>
      </p:sp>
      <p:sp>
        <p:nvSpPr>
          <p:cNvPr id="4" name="Content Placeholder 3"/>
          <p:cNvSpPr>
            <a:spLocks noGrp="1"/>
          </p:cNvSpPr>
          <p:nvPr>
            <p:ph sz="half" idx="1"/>
          </p:nvPr>
        </p:nvSpPr>
        <p:spPr>
          <a:xfrm>
            <a:off x="457200" y="1600200"/>
            <a:ext cx="5638800" cy="5029200"/>
          </a:xfrm>
        </p:spPr>
        <p:txBody>
          <a:bodyPr/>
          <a:lstStyle/>
          <a:p>
            <a:pPr eaLnBrk="1" hangingPunct="1">
              <a:lnSpc>
                <a:spcPct val="90000"/>
              </a:lnSpc>
            </a:pPr>
            <a:r>
              <a:rPr lang="en-US" sz="2400" smtClean="0"/>
              <a:t>"Bullying" (per IC 20-33-8-.2) means overt, unwanted, repeated acts or gestures, including verbal or written communications or images transmitted in any manner (including digitally or electronically), physical acts committed, aggression, or any other behaviors, that are committed by a student or group of students against another student with the intent to harass, ridicule, humiliate, intimidate, or harm the other targeted student and create for the targeted student an objectively hostile school environment that:</a:t>
            </a:r>
          </a:p>
        </p:txBody>
      </p:sp>
      <p:pic>
        <p:nvPicPr>
          <p:cNvPr id="1029" name="Picture 5" descr="C:\Users\cjacques\AppData\Local\Microsoft\Windows\Temporary Internet Files\Content.IE5\HQEGY05J\MC900232130[1].wmf"/>
          <p:cNvPicPr>
            <a:picLocks noChangeAspect="1" noChangeArrowheads="1"/>
          </p:cNvPicPr>
          <p:nvPr/>
        </p:nvPicPr>
        <p:blipFill>
          <a:blip r:embed="rId2"/>
          <a:srcRect/>
          <a:stretch>
            <a:fillRect/>
          </a:stretch>
        </p:blipFill>
        <p:spPr bwMode="auto">
          <a:xfrm>
            <a:off x="5943600" y="1371600"/>
            <a:ext cx="2936875" cy="28813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9"/>
                                        </p:tgtEl>
                                        <p:attrNameLst>
                                          <p:attrName>style.visibility</p:attrName>
                                        </p:attrNameLst>
                                      </p:cBhvr>
                                      <p:to>
                                        <p:strVal val="visible"/>
                                      </p:to>
                                    </p:set>
                                    <p:animEffect transition="in" filter="fade">
                                      <p:cBhvr>
                                        <p:cTn id="10" dur="1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p:nvPr>
        </p:nvSpPr>
        <p:spPr/>
        <p:txBody>
          <a:bodyPr/>
          <a:lstStyle/>
          <a:p>
            <a:r>
              <a:rPr lang="en-US" smtClean="0"/>
              <a:t>	Bullying Definition Continued</a:t>
            </a:r>
          </a:p>
        </p:txBody>
      </p:sp>
      <p:sp>
        <p:nvSpPr>
          <p:cNvPr id="16386" name="Rectangle 3"/>
          <p:cNvSpPr>
            <a:spLocks noGrp="1"/>
          </p:cNvSpPr>
          <p:nvPr>
            <p:ph type="body" idx="1"/>
          </p:nvPr>
        </p:nvSpPr>
        <p:spPr/>
        <p:txBody>
          <a:bodyPr/>
          <a:lstStyle/>
          <a:p>
            <a:pPr>
              <a:lnSpc>
                <a:spcPct val="90000"/>
              </a:lnSpc>
            </a:pPr>
            <a:r>
              <a:rPr lang="en-US" sz="2800" smtClean="0"/>
              <a:t>places the targeted student in reasonable fear of harm to the targeted student's person or property;</a:t>
            </a:r>
          </a:p>
          <a:p>
            <a:pPr>
              <a:lnSpc>
                <a:spcPct val="90000"/>
              </a:lnSpc>
            </a:pPr>
            <a:r>
              <a:rPr lang="en-US" sz="2800" smtClean="0"/>
              <a:t>has a substantially detrimental effect on the targeted student's physical or mental health;</a:t>
            </a:r>
          </a:p>
          <a:p>
            <a:pPr>
              <a:lnSpc>
                <a:spcPct val="90000"/>
              </a:lnSpc>
            </a:pPr>
            <a:r>
              <a:rPr lang="en-US" sz="2800" smtClean="0"/>
              <a:t>has the effect of substantially interfering with the targeted student's academic performance; or</a:t>
            </a:r>
          </a:p>
          <a:p>
            <a:pPr>
              <a:lnSpc>
                <a:spcPct val="90000"/>
              </a:lnSpc>
            </a:pPr>
            <a:r>
              <a:rPr lang="en-US" sz="2800" smtClean="0"/>
              <a:t>has the effect of substantially interfering with the targeted student's ability to participate in or benefit from the services, activities, and privileges provided by the school.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p:txBody>
          <a:bodyPr/>
          <a:lstStyle/>
          <a:p>
            <a:r>
              <a:rPr lang="en-US" smtClean="0"/>
              <a:t>Bullying Definition Continued</a:t>
            </a:r>
          </a:p>
        </p:txBody>
      </p:sp>
      <p:sp>
        <p:nvSpPr>
          <p:cNvPr id="17410" name="Rectangle 3"/>
          <p:cNvSpPr>
            <a:spLocks noGrp="1"/>
          </p:cNvSpPr>
          <p:nvPr>
            <p:ph type="body" idx="1"/>
          </p:nvPr>
        </p:nvSpPr>
        <p:spPr/>
        <p:txBody>
          <a:bodyPr/>
          <a:lstStyle/>
          <a:p>
            <a:r>
              <a:rPr lang="en-US" sz="2800" smtClean="0"/>
              <a:t>Bullying fosters a climate of fear and disrespect that can seriously impair the physical and psychological health of its victims and create conditions that negatively affect learning. Bullying includes unwanted, aggressive behavior that involves a real or perceived power imbalance. The behavior is repeated, or has the potential to be repeated, over time. The imbalance of power involves the use of physical strength, or popularity to access embarrassing information to control or harm others.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r>
              <a:rPr lang="en-US" smtClean="0"/>
              <a:t>Teasing vs Bullying</a:t>
            </a:r>
          </a:p>
        </p:txBody>
      </p:sp>
      <p:sp>
        <p:nvSpPr>
          <p:cNvPr id="18434" name="Rectangle 3"/>
          <p:cNvSpPr>
            <a:spLocks noGrp="1"/>
          </p:cNvSpPr>
          <p:nvPr>
            <p:ph type="body" idx="1"/>
          </p:nvPr>
        </p:nvSpPr>
        <p:spPr/>
        <p:txBody>
          <a:bodyPr/>
          <a:lstStyle/>
          <a:p>
            <a:r>
              <a:rPr lang="en-US" smtClean="0"/>
              <a:t>Teasing</a:t>
            </a:r>
          </a:p>
          <a:p>
            <a:pPr lvl="1"/>
            <a:r>
              <a:rPr lang="en-US" smtClean="0"/>
              <a:t>Everyone is involved and getting an equal share of the teasing (not ganging up on one person)</a:t>
            </a:r>
          </a:p>
          <a:p>
            <a:pPr lvl="1"/>
            <a:r>
              <a:rPr lang="en-US" smtClean="0"/>
              <a:t>Not making fun of someone’s disabilities, ethnicity, faith, or other characteristics that are out of the person’s control</a:t>
            </a:r>
          </a:p>
          <a:p>
            <a:pPr lvl="1"/>
            <a:r>
              <a:rPr lang="en-US" smtClean="0"/>
              <a:t>Not meant to harm, if asked to stop they would</a:t>
            </a:r>
          </a:p>
          <a:p>
            <a:pPr lvl="1"/>
            <a:r>
              <a:rPr lang="en-US" smtClean="0"/>
              <a:t>Done by friends (no imbalance of power)</a:t>
            </a:r>
          </a:p>
          <a:p>
            <a:pPr lvl="1"/>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p:cNvSpPr>
          <p:nvPr>
            <p:ph type="title"/>
          </p:nvPr>
        </p:nvSpPr>
        <p:spPr/>
        <p:txBody>
          <a:bodyPr/>
          <a:lstStyle/>
          <a:p>
            <a:r>
              <a:rPr lang="en-US" smtClean="0"/>
              <a:t>Who Bullies and why?</a:t>
            </a:r>
          </a:p>
        </p:txBody>
      </p:sp>
      <p:sp>
        <p:nvSpPr>
          <p:cNvPr id="19458" name="Rectangle 3"/>
          <p:cNvSpPr>
            <a:spLocks noGrp="1"/>
          </p:cNvSpPr>
          <p:nvPr>
            <p:ph type="body" idx="1"/>
          </p:nvPr>
        </p:nvSpPr>
        <p:spPr>
          <a:xfrm>
            <a:off x="457200" y="1600200"/>
            <a:ext cx="8229600" cy="4953000"/>
          </a:xfrm>
        </p:spPr>
        <p:txBody>
          <a:bodyPr/>
          <a:lstStyle/>
          <a:p>
            <a:r>
              <a:rPr lang="en-US" sz="2800" smtClean="0"/>
              <a:t>You can’t tell who is a bully by what they look like.</a:t>
            </a:r>
          </a:p>
          <a:p>
            <a:pPr>
              <a:buFont typeface="Arial" charset="0"/>
              <a:buNone/>
            </a:pPr>
            <a:r>
              <a:rPr lang="en-US" sz="2800" smtClean="0"/>
              <a:t>	 - Can be big/small, rich/poor, popular/unpopular</a:t>
            </a:r>
          </a:p>
          <a:p>
            <a:r>
              <a:rPr lang="en-US" sz="2800" smtClean="0"/>
              <a:t>Reasons kids bully</a:t>
            </a:r>
          </a:p>
          <a:p>
            <a:pPr lvl="1"/>
            <a:r>
              <a:rPr lang="en-US" sz="2400" smtClean="0"/>
              <a:t>Low self-esteem</a:t>
            </a:r>
          </a:p>
          <a:p>
            <a:pPr lvl="1"/>
            <a:r>
              <a:rPr lang="en-US" sz="2400" smtClean="0"/>
              <a:t>Makes them feel “safe” if they bully others</a:t>
            </a:r>
          </a:p>
          <a:p>
            <a:pPr lvl="1"/>
            <a:r>
              <a:rPr lang="en-US" sz="2400" smtClean="0"/>
              <a:t>Increase popularity</a:t>
            </a:r>
          </a:p>
          <a:p>
            <a:pPr lvl="1"/>
            <a:r>
              <a:rPr lang="en-US" sz="2400" smtClean="0"/>
              <a:t>Copy behaviors they see from others</a:t>
            </a:r>
          </a:p>
          <a:p>
            <a:pPr lvl="1"/>
            <a:r>
              <a:rPr lang="en-US" sz="2400" smtClean="0"/>
              <a:t>They have been bullied themselves</a:t>
            </a:r>
          </a:p>
          <a:p>
            <a:pPr lvl="1"/>
            <a:r>
              <a:rPr lang="en-US" sz="2400" smtClean="0"/>
              <a:t>Jealousy</a:t>
            </a:r>
          </a:p>
          <a:p>
            <a:pPr lvl="1"/>
            <a:r>
              <a:rPr lang="en-US" sz="2400" smtClean="0"/>
              <a:t>To feel better about themselves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p:nvPr>
        </p:nvSpPr>
        <p:spPr/>
        <p:txBody>
          <a:bodyPr/>
          <a:lstStyle/>
          <a:p>
            <a:r>
              <a:rPr lang="en-US" smtClean="0"/>
              <a:t>Effects on Victims of bullies…..</a:t>
            </a:r>
          </a:p>
        </p:txBody>
      </p:sp>
      <p:sp>
        <p:nvSpPr>
          <p:cNvPr id="20482" name="Rectangle 3"/>
          <p:cNvSpPr>
            <a:spLocks noGrp="1"/>
          </p:cNvSpPr>
          <p:nvPr>
            <p:ph type="body" idx="1"/>
          </p:nvPr>
        </p:nvSpPr>
        <p:spPr>
          <a:xfrm>
            <a:off x="457200" y="1600200"/>
            <a:ext cx="8229600" cy="5029200"/>
          </a:xfrm>
        </p:spPr>
        <p:txBody>
          <a:bodyPr/>
          <a:lstStyle/>
          <a:p>
            <a:pPr>
              <a:lnSpc>
                <a:spcPct val="90000"/>
              </a:lnSpc>
            </a:pPr>
            <a:r>
              <a:rPr lang="en-US" smtClean="0"/>
              <a:t>The effects can last  a long time.  Sometimes victim believes what bully says about them.</a:t>
            </a:r>
          </a:p>
          <a:p>
            <a:pPr>
              <a:lnSpc>
                <a:spcPct val="90000"/>
              </a:lnSpc>
              <a:buFont typeface="Arial" charset="0"/>
              <a:buNone/>
            </a:pPr>
            <a:r>
              <a:rPr lang="en-US" smtClean="0"/>
              <a:t>	 </a:t>
            </a:r>
            <a:r>
              <a:rPr lang="en-US" sz="2800" smtClean="0"/>
              <a:t> </a:t>
            </a:r>
          </a:p>
          <a:p>
            <a:pPr lvl="1">
              <a:lnSpc>
                <a:spcPct val="90000"/>
              </a:lnSpc>
            </a:pPr>
            <a:r>
              <a:rPr lang="en-US" smtClean="0"/>
              <a:t>Unwilling to attend school</a:t>
            </a:r>
          </a:p>
          <a:p>
            <a:pPr lvl="1">
              <a:lnSpc>
                <a:spcPct val="90000"/>
              </a:lnSpc>
            </a:pPr>
            <a:r>
              <a:rPr lang="en-US" smtClean="0"/>
              <a:t>Afraid of being alone in hall / bathroom</a:t>
            </a:r>
          </a:p>
          <a:p>
            <a:pPr lvl="1">
              <a:lnSpc>
                <a:spcPct val="90000"/>
              </a:lnSpc>
            </a:pPr>
            <a:r>
              <a:rPr lang="en-US" smtClean="0"/>
              <a:t>Give up studying/ paying attention in class</a:t>
            </a:r>
          </a:p>
          <a:p>
            <a:pPr lvl="1">
              <a:lnSpc>
                <a:spcPct val="90000"/>
              </a:lnSpc>
            </a:pPr>
            <a:r>
              <a:rPr lang="en-US" smtClean="0"/>
              <a:t>Nightmares, crying, outbursts, &amp; eating disorders</a:t>
            </a:r>
          </a:p>
          <a:p>
            <a:pPr lvl="1">
              <a:lnSpc>
                <a:spcPct val="90000"/>
              </a:lnSpc>
            </a:pPr>
            <a:r>
              <a:rPr lang="en-US" smtClean="0"/>
              <a:t>Stress related head and body aches</a:t>
            </a:r>
          </a:p>
          <a:p>
            <a:pPr lvl="1">
              <a:lnSpc>
                <a:spcPct val="90000"/>
              </a:lnSpc>
            </a:pPr>
            <a:r>
              <a:rPr lang="en-US" smtClean="0"/>
              <a:t>Reluctant to speak out</a:t>
            </a:r>
          </a:p>
          <a:p>
            <a:pPr lvl="1">
              <a:lnSpc>
                <a:spcPct val="90000"/>
              </a:lnSpc>
            </a:pPr>
            <a:r>
              <a:rPr lang="en-US" smtClean="0"/>
              <a:t>Bruises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p:nvPr>
        </p:nvSpPr>
        <p:spPr>
          <a:xfrm>
            <a:off x="457200" y="304800"/>
            <a:ext cx="8229600" cy="1143000"/>
          </a:xfrm>
        </p:spPr>
        <p:txBody>
          <a:bodyPr/>
          <a:lstStyle/>
          <a:p>
            <a:r>
              <a:rPr lang="en-US" smtClean="0"/>
              <a:t>Effects of bullying on bullies….</a:t>
            </a:r>
          </a:p>
        </p:txBody>
      </p:sp>
      <p:sp>
        <p:nvSpPr>
          <p:cNvPr id="21506" name="Rectangle 3"/>
          <p:cNvSpPr>
            <a:spLocks noGrp="1"/>
          </p:cNvSpPr>
          <p:nvPr>
            <p:ph type="body" idx="1"/>
          </p:nvPr>
        </p:nvSpPr>
        <p:spPr/>
        <p:txBody>
          <a:bodyPr/>
          <a:lstStyle/>
          <a:p>
            <a:r>
              <a:rPr lang="en-US" smtClean="0"/>
              <a:t>Frequent fighting </a:t>
            </a:r>
          </a:p>
          <a:p>
            <a:r>
              <a:rPr lang="en-US" smtClean="0"/>
              <a:t>Stealing or damaging property</a:t>
            </a:r>
          </a:p>
          <a:p>
            <a:r>
              <a:rPr lang="en-US" smtClean="0"/>
              <a:t>Smoking &amp;/or drinking</a:t>
            </a:r>
          </a:p>
          <a:p>
            <a:r>
              <a:rPr lang="en-US" smtClean="0"/>
              <a:t>Truancy &amp;/or dropping out of school</a:t>
            </a:r>
          </a:p>
          <a:p>
            <a:r>
              <a:rPr lang="en-US" smtClean="0"/>
              <a:t>Bad grades</a:t>
            </a:r>
          </a:p>
          <a:p>
            <a:r>
              <a:rPr lang="en-US" smtClean="0"/>
              <a:t>Office referrals, ISS, OSS, Expulsion</a:t>
            </a:r>
          </a:p>
          <a:p>
            <a:endParaRPr lang="en-US"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7060</TotalTime>
  <Words>1026</Words>
  <Application>Microsoft Office PowerPoint</Application>
  <PresentationFormat>On-screen Show (4:3)</PresentationFormat>
  <Paragraphs>129</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Office Theme</vt:lpstr>
      <vt:lpstr>PowerPoint Presentation</vt:lpstr>
      <vt:lpstr>You Tube Video Links</vt:lpstr>
      <vt:lpstr>What is bullying?</vt:lpstr>
      <vt:lpstr> Bullying Definition Continued</vt:lpstr>
      <vt:lpstr>Bullying Definition Continued</vt:lpstr>
      <vt:lpstr>Teasing vs Bullying</vt:lpstr>
      <vt:lpstr>Who Bullies and why?</vt:lpstr>
      <vt:lpstr>Effects on Victims of bullies…..</vt:lpstr>
      <vt:lpstr>Effects of bullying on bullies….</vt:lpstr>
      <vt:lpstr>Types of Bullying</vt:lpstr>
      <vt:lpstr>Physical Bullying</vt:lpstr>
      <vt:lpstr>Verbal Bullying</vt:lpstr>
      <vt:lpstr>Social / Relational Bullying</vt:lpstr>
      <vt:lpstr>Electronic/Written Communication</vt:lpstr>
      <vt:lpstr>Cyberbullying </vt:lpstr>
      <vt:lpstr>Cyber Bullying~ What can you do?</vt:lpstr>
      <vt:lpstr>Cyber Bullying Facts</vt:lpstr>
      <vt:lpstr>Three Main People Involved…</vt:lpstr>
      <vt:lpstr>Sometimes involved…</vt:lpstr>
      <vt:lpstr>How You Can Help Someone Who Is Bullied… </vt:lpstr>
      <vt:lpstr>How You Can Help Someone Who Is Bullied…</vt:lpstr>
      <vt:lpstr>How You Can Help Someone Who Is Bullied…</vt:lpstr>
      <vt:lpstr>How You Can Help Someone  Who Is Bullied…</vt:lpstr>
      <vt:lpstr>From Being a Bystander to “Upstander”</vt:lpstr>
      <vt:lpstr>How Should Victims Deal With A Bully?</vt:lpstr>
      <vt:lpstr>S.T.A.N.D.</vt:lpstr>
    </vt:vector>
  </TitlesOfParts>
  <Company>MSDPT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Authorized User</dc:creator>
  <cp:lastModifiedBy>JGSC</cp:lastModifiedBy>
  <cp:revision>89</cp:revision>
  <cp:lastPrinted>2016-08-17T19:08:28Z</cp:lastPrinted>
  <dcterms:created xsi:type="dcterms:W3CDTF">2010-10-05T13:19:44Z</dcterms:created>
  <dcterms:modified xsi:type="dcterms:W3CDTF">2016-08-17T19:09:08Z</dcterms:modified>
</cp:coreProperties>
</file>